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1"/>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85" r:id="rId201"/>
    <p:sldId id="477" r:id="rId202"/>
    <p:sldId id="478" r:id="rId203"/>
    <p:sldId id="481" r:id="rId204"/>
    <p:sldId id="482" r:id="rId205"/>
    <p:sldId id="483" r:id="rId206"/>
    <p:sldId id="484" r:id="rId207"/>
    <p:sldId id="479" r:id="rId208"/>
    <p:sldId id="495" r:id="rId209"/>
    <p:sldId id="486" r:id="rId210"/>
    <p:sldId id="491" r:id="rId211"/>
    <p:sldId id="492" r:id="rId212"/>
    <p:sldId id="487" r:id="rId213"/>
    <p:sldId id="493" r:id="rId214"/>
    <p:sldId id="494" r:id="rId215"/>
    <p:sldId id="480" r:id="rId216"/>
    <p:sldId id="506" r:id="rId217"/>
    <p:sldId id="496" r:id="rId218"/>
    <p:sldId id="508" r:id="rId219"/>
    <p:sldId id="497" r:id="rId220"/>
    <p:sldId id="499" r:id="rId221"/>
    <p:sldId id="502" r:id="rId222"/>
    <p:sldId id="503" r:id="rId223"/>
    <p:sldId id="507" r:id="rId224"/>
    <p:sldId id="504" r:id="rId225"/>
    <p:sldId id="509" r:id="rId226"/>
    <p:sldId id="510" r:id="rId227"/>
    <p:sldId id="511" r:id="rId228"/>
    <p:sldId id="512" r:id="rId229"/>
    <p:sldId id="513" r:id="rId230"/>
    <p:sldId id="514" r:id="rId231"/>
    <p:sldId id="515" r:id="rId232"/>
    <p:sldId id="518" r:id="rId233"/>
    <p:sldId id="516" r:id="rId234"/>
    <p:sldId id="517" r:id="rId235"/>
    <p:sldId id="521" r:id="rId236"/>
    <p:sldId id="522" r:id="rId237"/>
    <p:sldId id="523" r:id="rId238"/>
    <p:sldId id="519" r:id="rId239"/>
    <p:sldId id="520" r:id="rId240"/>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3" autoAdjust="0"/>
  </p:normalViewPr>
  <p:slideViewPr>
    <p:cSldViewPr snapToObjects="1">
      <p:cViewPr>
        <p:scale>
          <a:sx n="80" d="100"/>
          <a:sy n="80" d="100"/>
        </p:scale>
        <p:origin x="8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11/29/2020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11/29/2020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11/29/2020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11/29/2020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11/29/2020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github.com/samtools/bcftools/issues/1064" TargetMode="External"/><Relationship Id="rId2" Type="http://schemas.openxmlformats.org/officeDocument/2006/relationships/hyperlink" Target="http://seqanswers.com/forums/showthread.php?t=10181"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whatshap.readthedocs.io/en/latest/guide.html#phasing-pedigrees" TargetMode="External"/><Relationship Id="rId2" Type="http://schemas.openxmlformats.org/officeDocument/2006/relationships/hyperlink" Target="https://github.com/ZhiGroup/HapSeq2/blob/master/HapSeq2-Manual.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120 row by 6 col haplotype data in order to eyeball switch errors. </a:t>
            </a:r>
          </a:p>
          <a:p>
            <a:pPr marL="0" indent="0">
              <a:buNone/>
            </a:pPr>
            <a:r>
              <a:rPr lang="en-US" sz="2000" dirty="0">
                <a:solidFill>
                  <a:srgbClr val="00B050"/>
                </a:solidFill>
              </a:rPr>
              <a:t>See</a:t>
            </a:r>
          </a:p>
          <a:p>
            <a:pPr marL="0" indent="0">
              <a:buNone/>
            </a:pPr>
            <a:r>
              <a:rPr lang="en-US" sz="2000" dirty="0">
                <a:solidFill>
                  <a:srgbClr val="00B050"/>
                </a:solidFill>
              </a:rPr>
              <a:t>/home/s_m774/Haplotype-Research/</a:t>
            </a:r>
            <a:r>
              <a:rPr lang="en-US" sz="2000" dirty="0" err="1">
                <a:solidFill>
                  <a:srgbClr val="00B050"/>
                </a:solidFill>
              </a:rPr>
              <a:t>testSwitchDistance</a:t>
            </a:r>
            <a:r>
              <a:rPr lang="en-US" sz="2000" dirty="0">
                <a:solidFill>
                  <a:srgbClr val="00B050"/>
                </a:solidFill>
              </a:rPr>
              <a:t>/6col.120pos.whatshap.hapseq2.dbm.txt</a:t>
            </a:r>
          </a:p>
          <a:p>
            <a:pPr marL="0" indent="0">
              <a:buNone/>
            </a:pPr>
            <a:r>
              <a:rPr lang="en-US" sz="2000" dirty="0">
                <a:solidFill>
                  <a:srgbClr val="00B050"/>
                </a:solidFill>
              </a:rPr>
              <a:t>paste whatshap.genotype.826.chr10.txt hapseq2.genotype.826.chr10.txt dbm.genotype.826.chr10.txt &gt; 6col.120pos.whatshap.hapseq2.dbm.txt</a:t>
            </a:r>
          </a:p>
          <a:p>
            <a:pPr marL="0" indent="0">
              <a:buNone/>
            </a:pPr>
            <a:endParaRPr lang="en-US" sz="2000" dirty="0"/>
          </a:p>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r>
              <a:rPr lang="en-US" sz="2000" b="1" dirty="0"/>
              <a:t>Note: HapSeq2 and DBM output alleles in place of reference</a:t>
            </a:r>
            <a:r>
              <a:rPr lang="en-US" sz="2000" b="1"/>
              <a:t>/alternate (0/1)</a:t>
            </a:r>
            <a:endParaRPr lang="en-US" sz="2000" b="1" dirty="0"/>
          </a:p>
          <a:p>
            <a:pPr marL="0" indent="0">
              <a:buNone/>
            </a:pPr>
            <a:r>
              <a:rPr lang="en-US" sz="2000" dirty="0"/>
              <a:t>3. Install </a:t>
            </a:r>
            <a:r>
              <a:rPr lang="en-US" sz="2000" dirty="0" err="1"/>
              <a:t>zlib</a:t>
            </a:r>
            <a:r>
              <a:rPr lang="en-US" sz="2000" dirty="0"/>
              <a:t> dependency and </a:t>
            </a:r>
            <a:r>
              <a:rPr lang="en-US" sz="2000" dirty="0" err="1"/>
              <a:t>samtools</a:t>
            </a:r>
            <a:endParaRPr lang="en-US" sz="2000" dirty="0"/>
          </a:p>
          <a:p>
            <a:pPr marL="0" indent="0">
              <a:buNone/>
            </a:pPr>
            <a:r>
              <a:rPr lang="en-US" sz="2000" dirty="0"/>
              <a:t>Installing </a:t>
            </a:r>
            <a:r>
              <a:rPr lang="en-US" sz="2000" dirty="0" err="1"/>
              <a:t>slib</a:t>
            </a:r>
            <a:r>
              <a:rPr lang="en-US" sz="2000" dirty="0"/>
              <a:t> requires </a:t>
            </a:r>
            <a:r>
              <a:rPr lang="en-US" sz="2000" dirty="0" err="1"/>
              <a:t>sudo</a:t>
            </a:r>
            <a:r>
              <a:rPr lang="en-US" sz="2000" dirty="0"/>
              <a:t> privilege—I messaged server admin Shane for help.</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17,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1351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Install </a:t>
            </a:r>
            <a:r>
              <a:rPr lang="en-US" sz="2000" dirty="0" err="1">
                <a:solidFill>
                  <a:srgbClr val="00B050"/>
                </a:solidFill>
              </a:rPr>
              <a:t>samtools</a:t>
            </a:r>
            <a:r>
              <a:rPr lang="en-US" sz="2000" dirty="0">
                <a:solidFill>
                  <a:srgbClr val="00B050"/>
                </a:solidFill>
              </a:rPr>
              <a:t> in order to download 1000 Genome samples</a:t>
            </a:r>
          </a:p>
          <a:p>
            <a:pPr marL="0" indent="0">
              <a:buNone/>
            </a:pPr>
            <a:r>
              <a:rPr lang="en-US" sz="2000" dirty="0">
                <a:solidFill>
                  <a:srgbClr val="00B050"/>
                </a:solidFill>
              </a:rPr>
              <a:t>I installed </a:t>
            </a:r>
            <a:r>
              <a:rPr lang="en-US" sz="2000" dirty="0" err="1">
                <a:solidFill>
                  <a:srgbClr val="00B050"/>
                </a:solidFill>
              </a:rPr>
              <a:t>samtools</a:t>
            </a:r>
            <a:r>
              <a:rPr lang="en-US" sz="2000" dirty="0">
                <a:solidFill>
                  <a:srgbClr val="00B050"/>
                </a:solidFill>
              </a:rPr>
              <a:t> using the package manager </a:t>
            </a:r>
            <a:r>
              <a:rPr lang="en-US" sz="2000" dirty="0" err="1">
                <a:solidFill>
                  <a:srgbClr val="00B050"/>
                </a:solidFill>
              </a:rPr>
              <a:t>Bioconda</a:t>
            </a:r>
            <a:r>
              <a:rPr lang="en-US" sz="2000" dirty="0">
                <a:solidFill>
                  <a:srgbClr val="00B050"/>
                </a:solidFill>
              </a:rPr>
              <a:t>. I was able to download the NA12878 data to bam format on LEAP. I then called its SNV using </a:t>
            </a:r>
            <a:r>
              <a:rPr lang="en-US" sz="2000" dirty="0" err="1">
                <a:solidFill>
                  <a:srgbClr val="00B050"/>
                </a:solidFill>
              </a:rPr>
              <a:t>bcftools</a:t>
            </a:r>
            <a:r>
              <a:rPr lang="en-US" sz="2000" dirty="0">
                <a:solidFill>
                  <a:srgbClr val="00B050"/>
                </a:solidFill>
              </a:rPr>
              <a:t>. I then phased NA12878 SNV successfully using </a:t>
            </a:r>
            <a:r>
              <a:rPr lang="en-US" sz="2000" dirty="0" err="1">
                <a:solidFill>
                  <a:srgbClr val="00B050"/>
                </a:solidFill>
              </a:rPr>
              <a:t>Whatshap</a:t>
            </a:r>
            <a:r>
              <a:rPr lang="en-US" sz="2000" dirty="0">
                <a:solidFill>
                  <a:srgbClr val="00B050"/>
                </a:solidFill>
              </a:rPr>
              <a:t>. </a:t>
            </a:r>
          </a:p>
          <a:p>
            <a:pPr marL="0" indent="0">
              <a:buNone/>
            </a:pPr>
            <a:endParaRPr lang="en-US" sz="2000" dirty="0">
              <a:solidFill>
                <a:srgbClr val="00B050"/>
              </a:solidFill>
            </a:endParaRPr>
          </a:p>
          <a:p>
            <a:pPr marL="0" indent="0">
              <a:buNone/>
            </a:pPr>
            <a:r>
              <a:rPr lang="en-US" sz="2000" dirty="0">
                <a:solidFill>
                  <a:srgbClr val="00B050"/>
                </a:solidFill>
              </a:rPr>
              <a:t>A huge improvement over 628 SNV at &gt;=20 depth in the old cell line, with 190783 SNV &gt;= 20 depth called on chromosome 10 using NA12878</a:t>
            </a:r>
          </a:p>
          <a:p>
            <a:pPr marL="0" indent="0">
              <a:buNone/>
            </a:pPr>
            <a:endParaRPr lang="en-US" sz="2000" dirty="0">
              <a:solidFill>
                <a:srgbClr val="00B050"/>
              </a:solidFill>
            </a:endParaRPr>
          </a:p>
          <a:p>
            <a:pPr marL="0" indent="0">
              <a:buNone/>
            </a:pPr>
            <a:r>
              <a:rPr lang="en-US" sz="2000" dirty="0">
                <a:solidFill>
                  <a:srgbClr val="00B050"/>
                </a:solidFill>
              </a:rPr>
              <a:t>Interesting data produced by </a:t>
            </a:r>
            <a:r>
              <a:rPr lang="en-US" sz="2000" dirty="0" err="1">
                <a:solidFill>
                  <a:srgbClr val="00B050"/>
                </a:solidFill>
              </a:rPr>
              <a:t>Whatshap</a:t>
            </a:r>
            <a:r>
              <a:rPr lang="en-US" sz="2000" dirty="0">
                <a:solidFill>
                  <a:srgbClr val="00B050"/>
                </a:solidFill>
              </a:rPr>
              <a:t>:</a:t>
            </a:r>
          </a:p>
          <a:p>
            <a:pPr marL="0" indent="0">
              <a:buNone/>
            </a:pPr>
            <a:r>
              <a:rPr lang="en-US" sz="2000" dirty="0">
                <a:solidFill>
                  <a:srgbClr val="00B050"/>
                </a:solidFill>
              </a:rPr>
              <a:t>No. of phased blocks: 21224</a:t>
            </a:r>
          </a:p>
          <a:p>
            <a:pPr marL="0" indent="0">
              <a:buNone/>
            </a:pPr>
            <a:r>
              <a:rPr lang="en-US" sz="2000" dirty="0">
                <a:solidFill>
                  <a:srgbClr val="00B050"/>
                </a:solidFill>
              </a:rPr>
              <a:t>Largest component contains 2518 variants (2.6% of accessible variants) between position 38579089 and 42302007</a:t>
            </a:r>
          </a:p>
          <a:p>
            <a:pPr marL="0" indent="0">
              <a:buNone/>
            </a:pPr>
            <a:endParaRPr lang="en-US" sz="2000" dirty="0">
              <a:solidFill>
                <a:srgbClr val="00B050"/>
              </a:solidFill>
            </a:endParaRPr>
          </a:p>
          <a:p>
            <a:pPr marL="0" indent="0">
              <a:buNone/>
            </a:pPr>
            <a:r>
              <a:rPr lang="en-US" sz="2000" dirty="0">
                <a:solidFill>
                  <a:srgbClr val="00B050"/>
                </a:solidFill>
              </a:rPr>
              <a:t>See /home/s_m774/1000GenomeData</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976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2. Create </a:t>
            </a:r>
            <a:r>
              <a:rPr lang="en-US" sz="2000" dirty="0" err="1"/>
              <a:t>perl</a:t>
            </a:r>
            <a:r>
              <a:rPr lang="en-US" sz="2000" dirty="0"/>
              <a:t> code and test </a:t>
            </a:r>
            <a:r>
              <a:rPr lang="en-US" sz="2000" dirty="0" err="1"/>
              <a:t>perl</a:t>
            </a:r>
            <a:r>
              <a:rPr lang="en-US" sz="2000" dirty="0"/>
              <a:t> code to calculate the switch distance using one (e.g., DBM) as the reference, to see how many switches are needed to make another output (e.g., Hapseq2) to be the same as the reference one (e.g., DBM).  Run </a:t>
            </a:r>
            <a:r>
              <a:rPr lang="en-US" sz="2000" dirty="0" err="1"/>
              <a:t>perl</a:t>
            </a:r>
            <a:r>
              <a:rPr lang="en-US" sz="2000" dirty="0"/>
              <a:t> code on </a:t>
            </a:r>
            <a:r>
              <a:rPr lang="en-US" sz="2000" dirty="0" err="1"/>
              <a:t>Whatshap</a:t>
            </a:r>
            <a:r>
              <a:rPr lang="en-US" sz="2000" dirty="0"/>
              <a:t>, Hapseq2, and DBM on 15 positions to test. </a:t>
            </a:r>
          </a:p>
          <a:p>
            <a:pPr marL="0" indent="0">
              <a:buNone/>
            </a:pPr>
            <a:r>
              <a:rPr lang="en-US" sz="2000" dirty="0"/>
              <a:t>In progress at /home/s_m774/Haplotype-Research/getSwitchDistance.pl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801304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2. Create </a:t>
            </a:r>
            <a:r>
              <a:rPr lang="en-US" sz="2000" dirty="0" err="1"/>
              <a:t>perl</a:t>
            </a:r>
            <a:r>
              <a:rPr lang="en-US" sz="2000" dirty="0"/>
              <a:t> code to calculate the switch distance using one (e.g., DBM) as the reference, to see how many switches are needed to make another output (e.g., Hapseq2) to be the same as the reference one (e.g., DBM)</a:t>
            </a:r>
          </a:p>
          <a:p>
            <a:pPr marL="0" indent="0">
              <a:buNone/>
            </a:pPr>
            <a:r>
              <a:rPr lang="en-US" sz="2000" dirty="0"/>
              <a:t>In progress at</a:t>
            </a:r>
          </a:p>
          <a:p>
            <a:pPr marL="0" indent="0">
              <a:buNone/>
            </a:pPr>
            <a:r>
              <a:rPr lang="en-US" sz="2000" dirty="0"/>
              <a:t>/home/s_m774/Haplotype-Research/getSwitchDistance.pl</a:t>
            </a:r>
          </a:p>
          <a:p>
            <a:pPr marL="0" indent="0">
              <a:buNone/>
            </a:pPr>
            <a:endParaRPr lang="en-US" sz="2000" dirty="0"/>
          </a:p>
          <a:p>
            <a:pPr marL="0" indent="0">
              <a:buNone/>
            </a:pPr>
            <a:r>
              <a:rPr lang="en-US" sz="2000" dirty="0"/>
              <a:t>3. Run </a:t>
            </a:r>
            <a:r>
              <a:rPr lang="en-US" sz="2000" dirty="0" err="1"/>
              <a:t>perl</a:t>
            </a:r>
            <a:r>
              <a:rPr lang="en-US" sz="2000" dirty="0"/>
              <a:t> code on </a:t>
            </a:r>
            <a:r>
              <a:rPr lang="en-US" sz="2000" dirty="0" err="1"/>
              <a:t>Whatshap</a:t>
            </a:r>
            <a:r>
              <a:rPr lang="en-US" sz="2000" dirty="0"/>
              <a:t>, Hapseq2, and DBM on 15 positions to test. Then larger dataset.</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6097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Graphical user interface, application, table, Excel&#10;&#10;Description automatically generated">
            <a:extLst>
              <a:ext uri="{FF2B5EF4-FFF2-40B4-BE49-F238E27FC236}">
                <a16:creationId xmlns:a16="http://schemas.microsoft.com/office/drawing/2014/main" id="{A1EDB078-64C6-4AB9-AAE2-8C9C5DF36886}"/>
              </a:ext>
            </a:extLst>
          </p:cNvPr>
          <p:cNvPicPr>
            <a:picLocks noChangeAspect="1"/>
          </p:cNvPicPr>
          <p:nvPr/>
        </p:nvPicPr>
        <p:blipFill>
          <a:blip r:embed="rId2"/>
          <a:stretch>
            <a:fillRect/>
          </a:stretch>
        </p:blipFill>
        <p:spPr>
          <a:xfrm>
            <a:off x="1704975" y="390525"/>
            <a:ext cx="5734050" cy="6076950"/>
          </a:xfrm>
          <a:prstGeom prst="rect">
            <a:avLst/>
          </a:prstGeom>
        </p:spPr>
      </p:pic>
    </p:spTree>
    <p:extLst>
      <p:ext uri="{BB962C8B-B14F-4D97-AF65-F5344CB8AC3E}">
        <p14:creationId xmlns:p14="http://schemas.microsoft.com/office/powerpoint/2010/main" val="131453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400" b="1" i="0" dirty="0">
                <a:solidFill>
                  <a:srgbClr val="FF00FF"/>
                </a:solidFill>
                <a:effectLst/>
                <a:latin typeface="Arial" panose="020B0604020202020204" pitchFamily="34" charset="0"/>
              </a:rPr>
              <a:t>Oct 24, 2020 Saturday answer after checking:</a:t>
            </a:r>
            <a:endParaRPr lang="en-US" sz="2400" b="0" i="0" dirty="0">
              <a:solidFill>
                <a:srgbClr val="444444"/>
              </a:solidFill>
              <a:effectLst/>
              <a:latin typeface="Arial" panose="020B0604020202020204" pitchFamily="34" charset="0"/>
            </a:endParaRPr>
          </a:p>
          <a:p>
            <a:pPr marL="0" indent="0" algn="l">
              <a:buNone/>
            </a:pPr>
            <a:br>
              <a:rPr lang="en-US" sz="2400" b="0" i="0" dirty="0">
                <a:solidFill>
                  <a:srgbClr val="444444"/>
                </a:solidFill>
                <a:effectLst/>
                <a:latin typeface="Arial" panose="020B0604020202020204" pitchFamily="34" charset="0"/>
              </a:rPr>
            </a:br>
            <a:r>
              <a:rPr lang="en-US" sz="2400" b="0" i="0" dirty="0">
                <a:solidFill>
                  <a:srgbClr val="0000FF"/>
                </a:solidFill>
                <a:effectLst/>
                <a:latin typeface="Arial" panose="020B0604020202020204" pitchFamily="34" charset="0"/>
              </a:rPr>
              <a:t>1. For both the 120-SNV and 628-SNV data, when doing the genotype comparison, for </a:t>
            </a:r>
            <a:r>
              <a:rPr lang="en-US" sz="2400" b="0" i="0" dirty="0" err="1">
                <a:solidFill>
                  <a:srgbClr val="0000FF"/>
                </a:solidFill>
                <a:effectLst/>
                <a:latin typeface="Arial" panose="020B0604020202020204" pitchFamily="34" charset="0"/>
              </a:rPr>
              <a:t>whatshap's</a:t>
            </a:r>
            <a:r>
              <a:rPr lang="en-US" sz="2400" b="0" i="0" dirty="0">
                <a:solidFill>
                  <a:srgbClr val="0000FF"/>
                </a:solidFill>
                <a:effectLst/>
                <a:latin typeface="Arial" panose="020B0604020202020204" pitchFamily="34" charset="0"/>
              </a:rPr>
              <a:t> unphased position "0/1" or ("--"), we count them in the strict genotype and non-strict genotype comparison, that is, the report number is out of 120; but we do not consider these unphased position "0/1" or ("--") when comparing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hapseq2“ and "</a:t>
            </a:r>
            <a:r>
              <a:rPr lang="en-US" sz="2400" b="0" i="0" dirty="0" err="1">
                <a:solidFill>
                  <a:srgbClr val="0000FF"/>
                </a:solidFill>
                <a:effectLst/>
                <a:latin typeface="Arial" panose="020B0604020202020204" pitchFamily="34" charset="0"/>
              </a:rPr>
              <a:t>whatshap</a:t>
            </a:r>
            <a:r>
              <a:rPr lang="en-US" sz="2400" b="0" i="0" dirty="0">
                <a:solidFill>
                  <a:srgbClr val="0000FF"/>
                </a:solidFill>
                <a:effectLst/>
                <a:latin typeface="Arial" panose="020B0604020202020204" pitchFamily="34" charset="0"/>
              </a:rPr>
              <a:t> vs DBM", that is, if the haplotype comparison for 826 is of 82.5.</a:t>
            </a:r>
            <a:br>
              <a:rPr lang="en-US" sz="2400" b="0" i="0" dirty="0">
                <a:solidFill>
                  <a:srgbClr val="444444"/>
                </a:solidFill>
                <a:effectLst/>
                <a:latin typeface="Arial" panose="020B0604020202020204" pitchFamily="34" charset="0"/>
              </a:rPr>
            </a:br>
            <a:endParaRPr lang="en-US" sz="2400" b="0" i="0" dirty="0">
              <a:solidFill>
                <a:srgbClr val="444444"/>
              </a:solidFill>
              <a:effectLst/>
              <a:latin typeface="Arial" panose="020B0604020202020204" pitchFamily="34" charset="0"/>
            </a:endParaRPr>
          </a:p>
          <a:p>
            <a:pPr marL="0" indent="0" algn="l">
              <a:buNone/>
            </a:pPr>
            <a:r>
              <a:rPr lang="en-US" sz="2400" b="0" i="0" dirty="0">
                <a:solidFill>
                  <a:srgbClr val="0000FF"/>
                </a:solidFill>
                <a:effectLst/>
                <a:latin typeface="Arial" panose="020B0604020202020204" pitchFamily="34" charset="0"/>
              </a:rPr>
              <a:t>It is out of 120-25 unphased positions =95, that is, 82.5/95 not 82.5/120. </a:t>
            </a:r>
          </a:p>
          <a:p>
            <a:pPr marL="0" indent="0" algn="l">
              <a:buNone/>
            </a:pPr>
            <a:r>
              <a:rPr lang="en-US" sz="2400" b="0" i="0" dirty="0">
                <a:solidFill>
                  <a:srgbClr val="0000FF"/>
                </a:solidFill>
                <a:effectLst/>
                <a:latin typeface="Arial" panose="020B0604020202020204" pitchFamily="34" charset="0"/>
              </a:rPr>
              <a:t>However, these </a:t>
            </a:r>
            <a:r>
              <a:rPr lang="en-US" sz="2400" b="0" i="0" dirty="0" err="1">
                <a:solidFill>
                  <a:srgbClr val="0000FF"/>
                </a:solidFill>
                <a:effectLst/>
                <a:latin typeface="Arial" panose="020B0604020202020204" pitchFamily="34" charset="0"/>
              </a:rPr>
              <a:t>whathap</a:t>
            </a:r>
            <a:r>
              <a:rPr lang="en-US" sz="2400" b="0" i="0" dirty="0">
                <a:solidFill>
                  <a:srgbClr val="0000FF"/>
                </a:solidFill>
                <a:effectLst/>
                <a:latin typeface="Arial" panose="020B0604020202020204" pitchFamily="34" charset="0"/>
              </a:rPr>
              <a:t>-"unphased" positions are still phased in DBM and haps, so the "DBM vs. </a:t>
            </a:r>
            <a:r>
              <a:rPr lang="en-US" sz="2400" b="0" i="0" dirty="0" err="1">
                <a:solidFill>
                  <a:srgbClr val="0000FF"/>
                </a:solidFill>
                <a:effectLst/>
                <a:latin typeface="Arial" panose="020B0604020202020204" pitchFamily="34" charset="0"/>
              </a:rPr>
              <a:t>hapseq</a:t>
            </a:r>
            <a:r>
              <a:rPr lang="en-US" sz="2400" b="0" i="0" dirty="0">
                <a:solidFill>
                  <a:srgbClr val="0000FF"/>
                </a:solidFill>
                <a:effectLst/>
                <a:latin typeface="Arial" panose="020B0604020202020204" pitchFamily="34" charset="0"/>
              </a:rPr>
              <a:t>" comparison is based on 120 SNVs.</a:t>
            </a:r>
            <a:endParaRPr lang="en-US" sz="2400" b="0" i="0" dirty="0">
              <a:solidFill>
                <a:srgbClr val="444444"/>
              </a:solidFill>
              <a:effectLst/>
              <a:latin typeface="Arial" panose="020B0604020202020204" pitchFamily="34" charset="0"/>
            </a:endParaRPr>
          </a:p>
          <a:p>
            <a:pPr marL="0" indent="0">
              <a:buNone/>
            </a:pPr>
            <a:endParaRPr lang="en-US" sz="36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50582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l">
              <a:buNone/>
            </a:pPr>
            <a:r>
              <a:rPr lang="en-US" sz="1800" b="0" i="0" dirty="0">
                <a:solidFill>
                  <a:srgbClr val="0000FF"/>
                </a:solidFill>
                <a:effectLst/>
                <a:latin typeface="Arial" panose="020B0604020202020204" pitchFamily="34" charset="0"/>
              </a:rPr>
              <a:t>2. With the above notes, in the future, for "fair comparison", we may get rid of the unphased positions from all three algorithms.</a:t>
            </a:r>
            <a:endParaRPr lang="en-US" sz="1800" b="0" i="0" dirty="0">
              <a:solidFill>
                <a:srgbClr val="444444"/>
              </a:solidFill>
              <a:effectLst/>
              <a:latin typeface="Arial" panose="020B0604020202020204" pitchFamily="34" charset="0"/>
            </a:endParaRPr>
          </a:p>
          <a:p>
            <a:pPr marL="0" indent="0" algn="l">
              <a:buNone/>
            </a:pPr>
            <a:r>
              <a:rPr lang="en-US" sz="1800" b="0" i="0" dirty="0">
                <a:solidFill>
                  <a:srgbClr val="444444"/>
                </a:solidFill>
                <a:effectLst/>
                <a:latin typeface="Arial" panose="020B0604020202020204" pitchFamily="34" charset="0"/>
              </a:rPr>
              <a:t>Scripts for 120 SNVs: Pick3PhasingWhatshapHapseqDBM.2020.July.10.txt</a:t>
            </a:r>
            <a:br>
              <a:rPr lang="en-US" sz="1800" b="0" i="0" dirty="0">
                <a:solidFill>
                  <a:srgbClr val="444444"/>
                </a:solidFill>
                <a:effectLst/>
                <a:latin typeface="Arial" panose="020B0604020202020204" pitchFamily="34" charset="0"/>
              </a:rPr>
            </a:br>
            <a:r>
              <a:rPr lang="en-US" sz="1800" b="0" i="0" dirty="0">
                <a:solidFill>
                  <a:srgbClr val="444444"/>
                </a:solidFill>
                <a:effectLst/>
                <a:latin typeface="Arial" panose="020B0604020202020204" pitchFamily="34" charset="0"/>
              </a:rPr>
              <a:t>Scripts for 120 SNVs: PhasingWhatshapHapseqDBM.2020.July.1.txt</a:t>
            </a:r>
          </a:p>
          <a:p>
            <a:pPr marL="0" indent="0">
              <a:buNone/>
            </a:pPr>
            <a:endParaRPr lang="en-US"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7765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600" b="0" i="0" dirty="0">
                <a:solidFill>
                  <a:srgbClr val="1F0DFF"/>
                </a:solidFill>
                <a:effectLst/>
                <a:latin typeface="Arial" panose="020B0604020202020204" pitchFamily="34" charset="0"/>
              </a:rPr>
              <a:t>3. The number of unphased positions for the 628 SNV data:</a:t>
            </a:r>
          </a:p>
          <a:p>
            <a:pPr marL="0" indent="0" algn="l">
              <a:buNone/>
            </a:pPr>
            <a:r>
              <a:rPr lang="en-US" sz="1600" b="0" i="0" dirty="0">
                <a:solidFill>
                  <a:srgbClr val="444444"/>
                </a:solidFill>
                <a:effectLst/>
                <a:latin typeface="Arial" panose="020B0604020202020204" pitchFamily="34" charset="0"/>
              </a:rPr>
              <a:t>cd /home/s_m774/data/new.MIHA.June2020/compare</a:t>
            </a:r>
          </a:p>
          <a:p>
            <a:pPr marL="0" indent="0" algn="l">
              <a:buNone/>
            </a:pPr>
            <a:r>
              <a:rPr lang="en-US" sz="1600" b="0" i="0" dirty="0">
                <a:solidFill>
                  <a:srgbClr val="444444"/>
                </a:solidFill>
                <a:effectLst/>
                <a:latin typeface="Arial" panose="020B0604020202020204" pitchFamily="34" charset="0"/>
              </a:rPr>
              <a:t>(base) [s_s355@login1 compare]$ grep "-" whatshap.haplotype.826.chr10.txt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98</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whatshap.haplotype.827.chr10.txt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79</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whatshap.haplotype.832.chr10.txt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77</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whatshap.haplotype.847.chr10.txt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105</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(base) [s_s355@login1 compare]$ grep "-" whatshap.haplotype.850.chr10.txt | </a:t>
            </a:r>
            <a:r>
              <a:rPr lang="en-US" sz="1600" b="0" i="0" dirty="0" err="1">
                <a:solidFill>
                  <a:srgbClr val="444444"/>
                </a:solidFill>
                <a:effectLst/>
                <a:latin typeface="Arial" panose="020B0604020202020204" pitchFamily="34" charset="0"/>
              </a:rPr>
              <a:t>wc</a:t>
            </a:r>
            <a:r>
              <a:rPr lang="en-US" sz="1600" b="0" i="0" dirty="0">
                <a:solidFill>
                  <a:srgbClr val="444444"/>
                </a:solidFill>
                <a:effectLst/>
                <a:latin typeface="Arial" panose="020B0604020202020204" pitchFamily="34" charset="0"/>
              </a:rPr>
              <a:t> -l</a:t>
            </a:r>
            <a:br>
              <a:rPr lang="en-US" sz="1600" b="0" i="0" dirty="0">
                <a:solidFill>
                  <a:srgbClr val="444444"/>
                </a:solidFill>
                <a:effectLst/>
                <a:latin typeface="Arial" panose="020B0604020202020204" pitchFamily="34" charset="0"/>
              </a:rPr>
            </a:br>
            <a:r>
              <a:rPr lang="en-US" sz="1600" b="0" i="0" dirty="0">
                <a:solidFill>
                  <a:srgbClr val="444444"/>
                </a:solidFill>
                <a:effectLst/>
                <a:latin typeface="Arial" panose="020B0604020202020204" pitchFamily="34" charset="0"/>
              </a:rPr>
              <a:t>78</a:t>
            </a:r>
          </a:p>
          <a:p>
            <a:pPr marL="0" indent="0">
              <a:buNone/>
            </a:pPr>
            <a:endParaRPr lang="en-US" sz="2400" dirty="0"/>
          </a:p>
          <a:p>
            <a:pPr marL="0" indent="0">
              <a:buNone/>
            </a:pPr>
            <a:r>
              <a:rPr lang="en-US" sz="2400" dirty="0"/>
              <a:t>90 / 628 positions</a:t>
            </a:r>
          </a:p>
          <a:p>
            <a:pPr marL="0" indent="0">
              <a:buNone/>
            </a:pPr>
            <a:r>
              <a:rPr lang="en-US" sz="2400" dirty="0"/>
              <a:t>Note: 14.3% unphased on average per individual</a:t>
            </a:r>
          </a:p>
          <a:p>
            <a:pPr marL="0" indent="0">
              <a:buNone/>
            </a:pPr>
            <a:endParaRPr lang="en-US" sz="24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5827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1800" dirty="0">
                <a:solidFill>
                  <a:srgbClr val="1F0DFF"/>
                </a:solidFill>
              </a:rPr>
              <a:t>4. The number of unphased positions for the 120 SNV data:</a:t>
            </a:r>
          </a:p>
          <a:p>
            <a:pPr marL="0" indent="0">
              <a:buNone/>
            </a:pPr>
            <a:endParaRPr lang="en-US" sz="1800" dirty="0"/>
          </a:p>
          <a:p>
            <a:pPr marL="0" indent="0">
              <a:buNone/>
            </a:pPr>
            <a:r>
              <a:rPr lang="en-US" sz="1800" dirty="0"/>
              <a:t>/home/s_m774/data/july2020.MIHA/compare</a:t>
            </a:r>
          </a:p>
          <a:p>
            <a:pPr marL="0" indent="0">
              <a:buNone/>
            </a:pPr>
            <a:r>
              <a:rPr lang="en-US" sz="1800" dirty="0"/>
              <a:t>(base) [s_s355@login1 compare]$ grep "-" whatshap.genotype.8* | </a:t>
            </a:r>
            <a:r>
              <a:rPr lang="en-US" sz="1800" dirty="0" err="1"/>
              <a:t>wc</a:t>
            </a:r>
            <a:r>
              <a:rPr lang="en-US" sz="1800" dirty="0"/>
              <a:t> -l</a:t>
            </a:r>
          </a:p>
          <a:p>
            <a:pPr marL="0" indent="0">
              <a:buNone/>
            </a:pPr>
            <a:r>
              <a:rPr lang="en-US" sz="1800" dirty="0"/>
              <a:t>0</a:t>
            </a:r>
          </a:p>
          <a:p>
            <a:pPr marL="0" indent="0">
              <a:buNone/>
            </a:pPr>
            <a:r>
              <a:rPr lang="en-US" sz="1800" dirty="0"/>
              <a:t>(base) [s_s355@login1 compare]$ grep "-" whatshap.haplotype.826* | </a:t>
            </a:r>
            <a:r>
              <a:rPr lang="en-US" sz="1800" dirty="0" err="1"/>
              <a:t>wc</a:t>
            </a:r>
            <a:r>
              <a:rPr lang="en-US" sz="1800" dirty="0"/>
              <a:t> -l</a:t>
            </a:r>
          </a:p>
          <a:p>
            <a:pPr marL="0" indent="0">
              <a:buNone/>
            </a:pPr>
            <a:r>
              <a:rPr lang="en-US" sz="1800" dirty="0"/>
              <a:t>25</a:t>
            </a:r>
          </a:p>
          <a:p>
            <a:pPr marL="0" indent="0">
              <a:buNone/>
            </a:pPr>
            <a:r>
              <a:rPr lang="en-US" sz="1800" dirty="0"/>
              <a:t>(base) [s_s355@login1 compare]$ grep "-" whatshap.haplotype.827* | </a:t>
            </a:r>
            <a:r>
              <a:rPr lang="en-US" sz="1800" dirty="0" err="1"/>
              <a:t>wc</a:t>
            </a:r>
            <a:r>
              <a:rPr lang="en-US" sz="1800" dirty="0"/>
              <a:t> -l</a:t>
            </a:r>
          </a:p>
          <a:p>
            <a:pPr marL="0" indent="0">
              <a:buNone/>
            </a:pPr>
            <a:r>
              <a:rPr lang="en-US" sz="1800" dirty="0"/>
              <a:t>16</a:t>
            </a:r>
          </a:p>
          <a:p>
            <a:pPr marL="0" indent="0">
              <a:buNone/>
            </a:pPr>
            <a:r>
              <a:rPr lang="en-US" sz="1800" dirty="0"/>
              <a:t>(base) [s_s355@login1 compare]$ grep "-" whatshap.haplotype.832* | </a:t>
            </a:r>
            <a:r>
              <a:rPr lang="en-US" sz="1800" dirty="0" err="1"/>
              <a:t>wc</a:t>
            </a:r>
            <a:r>
              <a:rPr lang="en-US" sz="1800" dirty="0"/>
              <a:t> -l</a:t>
            </a:r>
          </a:p>
          <a:p>
            <a:pPr marL="0" indent="0">
              <a:buNone/>
            </a:pPr>
            <a:r>
              <a:rPr lang="en-US" sz="1800" dirty="0"/>
              <a:t>22</a:t>
            </a:r>
          </a:p>
          <a:p>
            <a:pPr marL="0" indent="0">
              <a:buNone/>
            </a:pPr>
            <a:r>
              <a:rPr lang="en-US" sz="1800" dirty="0"/>
              <a:t>(base) [s_s355@login1 compare]$ grep "-" whatshap.haplotype.847* | </a:t>
            </a:r>
            <a:r>
              <a:rPr lang="en-US" sz="1800" dirty="0" err="1"/>
              <a:t>wc</a:t>
            </a:r>
            <a:r>
              <a:rPr lang="en-US" sz="1800" dirty="0"/>
              <a:t> -l</a:t>
            </a:r>
          </a:p>
          <a:p>
            <a:pPr marL="0" indent="0">
              <a:buNone/>
            </a:pPr>
            <a:r>
              <a:rPr lang="en-US" sz="1800" dirty="0"/>
              <a:t>24</a:t>
            </a:r>
          </a:p>
          <a:p>
            <a:pPr marL="0" indent="0">
              <a:buNone/>
            </a:pPr>
            <a:r>
              <a:rPr lang="en-US" sz="1800" dirty="0"/>
              <a:t>(base) [s_s355@login1 compare]$ grep "-" whatshap.haplotype.850* | </a:t>
            </a:r>
            <a:r>
              <a:rPr lang="en-US" sz="1800" dirty="0" err="1"/>
              <a:t>wc</a:t>
            </a:r>
            <a:r>
              <a:rPr lang="en-US" sz="1800" dirty="0"/>
              <a:t> -l</a:t>
            </a:r>
          </a:p>
          <a:p>
            <a:pPr marL="0" indent="0">
              <a:buNone/>
            </a:pPr>
            <a:r>
              <a:rPr lang="en-US" sz="1800" dirty="0"/>
              <a:t>19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295186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October 31,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051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Download five 1000 Genome samples to LEAP. Complete at</a:t>
            </a:r>
          </a:p>
          <a:p>
            <a:pPr marL="0" indent="0">
              <a:buNone/>
            </a:pPr>
            <a:r>
              <a:rPr lang="en-US" sz="2000" dirty="0">
                <a:solidFill>
                  <a:srgbClr val="00B050"/>
                </a:solidFill>
              </a:rPr>
              <a:t>/home/s_m774/1000GenomeData/</a:t>
            </a:r>
          </a:p>
          <a:p>
            <a:pPr marL="0" indent="0">
              <a:buNone/>
            </a:pPr>
            <a:r>
              <a:rPr lang="en-US" sz="2000" dirty="0">
                <a:solidFill>
                  <a:srgbClr val="00B050"/>
                </a:solidFill>
              </a:rPr>
              <a:t>NA10837 NA10855 NA12329 NA12752 NA12878 </a:t>
            </a:r>
          </a:p>
          <a:p>
            <a:pPr marL="0" indent="0">
              <a:buNone/>
            </a:pPr>
            <a:endParaRPr lang="en-US" sz="2000" dirty="0">
              <a:solidFill>
                <a:srgbClr val="00B050"/>
              </a:solidFill>
            </a:endParaRPr>
          </a:p>
          <a:p>
            <a:pPr marL="0" indent="0">
              <a:buNone/>
            </a:pPr>
            <a:r>
              <a:rPr lang="en-US" sz="2000" dirty="0">
                <a:solidFill>
                  <a:srgbClr val="00B050"/>
                </a:solidFill>
              </a:rPr>
              <a:t>2. Call five sample SNV using </a:t>
            </a:r>
            <a:r>
              <a:rPr lang="en-US" sz="2000" dirty="0" err="1">
                <a:solidFill>
                  <a:srgbClr val="00B050"/>
                </a:solidFill>
              </a:rPr>
              <a:t>BCFtools</a:t>
            </a:r>
            <a:r>
              <a:rPr lang="en-US" sz="2000" dirty="0">
                <a:solidFill>
                  <a:srgbClr val="00B050"/>
                </a:solidFill>
              </a:rPr>
              <a:t>. Complete at /home/s_m774/1000GenomeData/results</a:t>
            </a:r>
          </a:p>
          <a:p>
            <a:pPr marL="0" indent="0">
              <a:buNone/>
            </a:pPr>
            <a:endParaRPr lang="en-US" sz="2000" dirty="0">
              <a:solidFill>
                <a:srgbClr val="00B050"/>
              </a:solidFill>
            </a:endParaRPr>
          </a:p>
          <a:p>
            <a:pPr marL="0" indent="0">
              <a:buNone/>
            </a:pPr>
            <a:r>
              <a:rPr lang="en-US" sz="2000" dirty="0">
                <a:solidFill>
                  <a:srgbClr val="00B050"/>
                </a:solidFill>
              </a:rPr>
              <a:t>3. Phase five samples using WhatsHap. Complete at</a:t>
            </a:r>
          </a:p>
          <a:p>
            <a:pPr marL="0" indent="0">
              <a:buNone/>
            </a:pPr>
            <a:r>
              <a:rPr lang="en-US" sz="2000" dirty="0">
                <a:solidFill>
                  <a:srgbClr val="00B050"/>
                </a:solidFill>
              </a:rPr>
              <a:t>/home/s_m774/1000GenomeData/</a:t>
            </a: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4. Phase five samples using </a:t>
            </a:r>
            <a:r>
              <a:rPr lang="en-US" sz="2000" dirty="0" err="1">
                <a:solidFill>
                  <a:srgbClr val="00B050"/>
                </a:solidFill>
              </a:rPr>
              <a:t>hapseq</a:t>
            </a:r>
            <a:r>
              <a:rPr lang="en-US" sz="2000" dirty="0">
                <a:solidFill>
                  <a:srgbClr val="00B050"/>
                </a:solidFill>
              </a:rPr>
              <a:t>. Complete at</a:t>
            </a:r>
          </a:p>
          <a:p>
            <a:pPr marL="0" indent="0">
              <a:buNone/>
            </a:pPr>
            <a:r>
              <a:rPr lang="en-US" sz="2000" dirty="0">
                <a:solidFill>
                  <a:srgbClr val="00B050"/>
                </a:solidFill>
              </a:rPr>
              <a:t>/home/s_m774/1000GenomeData/hapseq2</a:t>
            </a:r>
          </a:p>
          <a:p>
            <a:pPr marL="0" indent="0">
              <a:buNone/>
            </a:pPr>
            <a:endParaRPr lang="en-US" sz="2000" dirty="0"/>
          </a:p>
          <a:p>
            <a:pPr marL="0" indent="0">
              <a:buNone/>
            </a:pPr>
            <a:r>
              <a:rPr lang="en-US" sz="2000" dirty="0"/>
              <a:t>5. Phase five samples using </a:t>
            </a:r>
            <a:r>
              <a:rPr lang="en-US" sz="2000" dirty="0" err="1"/>
              <a:t>dbm</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8002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download 1000G sample on chr10</a:t>
            </a:r>
          </a:p>
          <a:p>
            <a:pPr marL="0" indent="0">
              <a:buNone/>
            </a:pPr>
            <a:r>
              <a:rPr lang="en-US" sz="2000" dirty="0"/>
              <a:t>time </a:t>
            </a:r>
            <a:r>
              <a:rPr lang="en-US" sz="2000" dirty="0" err="1"/>
              <a:t>samtools</a:t>
            </a:r>
            <a:r>
              <a:rPr lang="en-US" sz="2000" dirty="0"/>
              <a:t> view -</a:t>
            </a:r>
            <a:r>
              <a:rPr lang="en-US" sz="2000" dirty="0" err="1"/>
              <a:t>bh</a:t>
            </a:r>
            <a:r>
              <a:rPr lang="en-US" sz="2000" dirty="0"/>
              <a:t> -o NA10837.chr10.bam ftp:/­/­ftp.­sra.­ebi.­ac.­uk/­vol1/­run/­ERR398/­ERR3989284/­NA10837.­final.­cram chr10</a:t>
            </a:r>
          </a:p>
          <a:p>
            <a:pPr marL="0" indent="0">
              <a:buNone/>
            </a:pPr>
            <a:endParaRPr lang="en-US" sz="2000" dirty="0"/>
          </a:p>
          <a:p>
            <a:pPr marL="0" indent="0">
              <a:buNone/>
            </a:pPr>
            <a:r>
              <a:rPr lang="en-US" sz="2000" b="1" dirty="0"/>
              <a:t>real    4m44.966s</a:t>
            </a:r>
          </a:p>
          <a:p>
            <a:pPr marL="0" indent="0">
              <a:buNone/>
            </a:pPr>
            <a:r>
              <a:rPr lang="en-US" sz="2000" dirty="0"/>
              <a:t>user    3m15.771s</a:t>
            </a:r>
          </a:p>
          <a:p>
            <a:pPr marL="0" indent="0">
              <a:buNone/>
            </a:pPr>
            <a:r>
              <a:rPr lang="en-US" sz="2000" dirty="0"/>
              <a:t>sys     0m2.535s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813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1F0DFF"/>
                </a:solidFill>
              </a:rPr>
              <a:t>Time to call 5 sample SNV using </a:t>
            </a:r>
            <a:r>
              <a:rPr lang="en-US" sz="2000" dirty="0" err="1">
                <a:solidFill>
                  <a:srgbClr val="1F0DFF"/>
                </a:solidFill>
              </a:rPr>
              <a:t>bcftools</a:t>
            </a:r>
            <a:r>
              <a:rPr lang="en-US" sz="2000" dirty="0">
                <a:solidFill>
                  <a:srgbClr val="1F0DFF"/>
                </a:solidFill>
              </a:rPr>
              <a:t> </a:t>
            </a:r>
          </a:p>
          <a:p>
            <a:pPr marL="0" indent="0">
              <a:buNone/>
            </a:pPr>
            <a:r>
              <a:rPr lang="en-US" sz="2000" dirty="0"/>
              <a:t>grep -v '#' 5sample.chr10.vcf | </a:t>
            </a:r>
            <a:r>
              <a:rPr lang="en-US" sz="2000" dirty="0" err="1"/>
              <a:t>wc</a:t>
            </a:r>
            <a:r>
              <a:rPr lang="en-US" sz="2000" dirty="0"/>
              <a:t> -l</a:t>
            </a:r>
          </a:p>
          <a:p>
            <a:pPr marL="0" indent="0">
              <a:buNone/>
            </a:pPr>
            <a:r>
              <a:rPr lang="en-US" sz="2000" dirty="0"/>
              <a:t>359320</a:t>
            </a:r>
          </a:p>
          <a:p>
            <a:pPr marL="0" indent="0">
              <a:buNone/>
            </a:pPr>
            <a:r>
              <a:rPr lang="en-US" sz="2000" dirty="0"/>
              <a:t>du -h 5sample.chr10.vcf</a:t>
            </a:r>
          </a:p>
          <a:p>
            <a:pPr marL="0" indent="0">
              <a:buNone/>
            </a:pPr>
            <a:r>
              <a:rPr lang="en-US" sz="2000" dirty="0"/>
              <a:t>97M     5sample.chr10.vcf</a:t>
            </a:r>
          </a:p>
          <a:p>
            <a:pPr marL="0" indent="0">
              <a:buNone/>
            </a:pPr>
            <a:endParaRPr lang="en-US" sz="2000" dirty="0"/>
          </a:p>
          <a:p>
            <a:pPr marL="0" indent="0">
              <a:buNone/>
            </a:pPr>
            <a:r>
              <a:rPr lang="en-US" sz="2000" dirty="0"/>
              <a:t>######### slurm-371328.out ############</a:t>
            </a:r>
          </a:p>
          <a:p>
            <a:pPr marL="0" indent="0">
              <a:buNone/>
            </a:pPr>
            <a:r>
              <a:rPr lang="en-US" sz="2000" dirty="0"/>
              <a:t>Begin running </a:t>
            </a:r>
            <a:r>
              <a:rPr lang="en-US" sz="2000" dirty="0" err="1"/>
              <a:t>bcftools</a:t>
            </a:r>
            <a:r>
              <a:rPr lang="en-US" sz="2000" dirty="0"/>
              <a:t>, the time is ----------------------------</a:t>
            </a:r>
          </a:p>
          <a:p>
            <a:pPr marL="0" indent="0">
              <a:buNone/>
            </a:pPr>
            <a:r>
              <a:rPr lang="en-US" sz="2000" dirty="0"/>
              <a:t>Mon Oct 26 23:31:51 CDT 2020</a:t>
            </a:r>
          </a:p>
          <a:p>
            <a:pPr marL="0" indent="0">
              <a:buNone/>
            </a:pPr>
            <a:r>
              <a:rPr lang="en-US" sz="2000" dirty="0"/>
              <a:t>[mpileup] 5 samples in 5 input files</a:t>
            </a:r>
          </a:p>
          <a:p>
            <a:pPr marL="0" indent="0">
              <a:buNone/>
            </a:pPr>
            <a:r>
              <a:rPr lang="en-US" sz="2000" b="1" dirty="0"/>
              <a:t>real    235m55.266s</a:t>
            </a:r>
          </a:p>
          <a:p>
            <a:pPr marL="0" indent="0">
              <a:buNone/>
            </a:pPr>
            <a:r>
              <a:rPr lang="en-US" sz="2000" dirty="0"/>
              <a:t>user    232m13.204s</a:t>
            </a:r>
          </a:p>
          <a:p>
            <a:pPr marL="0" indent="0">
              <a:buNone/>
            </a:pPr>
            <a:r>
              <a:rPr lang="en-US" sz="2000" dirty="0"/>
              <a:t>sys     1m14.922s</a:t>
            </a:r>
          </a:p>
          <a:p>
            <a:pPr marL="0" indent="0">
              <a:buNone/>
            </a:pPr>
            <a:r>
              <a:rPr lang="en-US" sz="2000" dirty="0"/>
              <a:t>After running </a:t>
            </a:r>
            <a:r>
              <a:rPr lang="en-US" sz="2000" dirty="0" err="1"/>
              <a:t>bcftools</a:t>
            </a:r>
            <a:r>
              <a:rPr lang="en-US" sz="2000" dirty="0"/>
              <a:t>, the time is ----------------------------</a:t>
            </a:r>
          </a:p>
          <a:p>
            <a:pPr marL="0" indent="0">
              <a:buNone/>
            </a:pPr>
            <a:r>
              <a:rPr lang="en-US" sz="2000" dirty="0"/>
              <a:t>Tue Oct 27 03:27:47 CDT 2020</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29817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fontScale="92500" lnSpcReduction="20000"/>
          </a:bodyPr>
          <a:lstStyle/>
          <a:p>
            <a:pPr marL="0" indent="0" algn="ctr">
              <a:buNone/>
            </a:pPr>
            <a:r>
              <a:rPr lang="en-US" sz="2000" dirty="0">
                <a:solidFill>
                  <a:srgbClr val="1F0DFF"/>
                </a:solidFill>
              </a:rPr>
              <a:t>Time to phase using </a:t>
            </a:r>
            <a:r>
              <a:rPr lang="en-US" sz="2000" dirty="0" err="1">
                <a:solidFill>
                  <a:srgbClr val="1F0DFF"/>
                </a:solidFill>
              </a:rPr>
              <a:t>Whatshap</a:t>
            </a:r>
            <a:endParaRPr lang="en-US" sz="2000" dirty="0">
              <a:solidFill>
                <a:srgbClr val="1F0DFF"/>
              </a:solidFill>
            </a:endParaRPr>
          </a:p>
          <a:p>
            <a:pPr marL="0" indent="0">
              <a:buNone/>
            </a:pPr>
            <a:r>
              <a:rPr lang="en-US" sz="2000" dirty="0"/>
              <a:t>time cp </a:t>
            </a:r>
            <a:r>
              <a:rPr lang="en-US" sz="2000" dirty="0" err="1"/>
              <a:t>bcftools</a:t>
            </a:r>
            <a:r>
              <a:rPr lang="en-US" sz="2000" dirty="0"/>
              <a:t>/results/5sample.chr10.vcf </a:t>
            </a:r>
            <a:r>
              <a:rPr lang="en-US" sz="2000" dirty="0" err="1"/>
              <a:t>whatshap</a:t>
            </a:r>
            <a:r>
              <a:rPr lang="en-US" sz="2000" dirty="0"/>
              <a:t>/</a:t>
            </a:r>
          </a:p>
          <a:p>
            <a:pPr marL="0" indent="0">
              <a:buNone/>
            </a:pPr>
            <a:r>
              <a:rPr lang="en-US" sz="2000" b="1" dirty="0"/>
              <a:t>real    0m0.054s</a:t>
            </a:r>
          </a:p>
          <a:p>
            <a:pPr marL="0" indent="0">
              <a:buNone/>
            </a:pPr>
            <a:r>
              <a:rPr lang="en-US" sz="2000" dirty="0"/>
              <a:t>Begin running </a:t>
            </a:r>
            <a:r>
              <a:rPr lang="en-US" sz="2000" dirty="0" err="1"/>
              <a:t>whatshap</a:t>
            </a:r>
            <a:r>
              <a:rPr lang="en-US" sz="2000" dirty="0"/>
              <a:t> the time is ----------------------------</a:t>
            </a:r>
          </a:p>
          <a:p>
            <a:pPr marL="0" indent="0">
              <a:buNone/>
            </a:pPr>
            <a:r>
              <a:rPr lang="en-US" sz="2000" dirty="0"/>
              <a:t>Tue Oct 27 11:12:50 CDT 2020</a:t>
            </a:r>
          </a:p>
          <a:p>
            <a:pPr marL="0" indent="0">
              <a:buNone/>
            </a:pPr>
            <a:r>
              <a:rPr lang="en-US" sz="2000" dirty="0"/>
              <a:t>== SUMMARY ==</a:t>
            </a:r>
          </a:p>
          <a:p>
            <a:pPr marL="0" indent="0">
              <a:buNone/>
            </a:pPr>
            <a:r>
              <a:rPr lang="en-US" sz="2000" dirty="0"/>
              <a:t>Maximum memory usage: 5.501 GB</a:t>
            </a:r>
          </a:p>
          <a:p>
            <a:pPr marL="0" indent="0">
              <a:buNone/>
            </a:pPr>
            <a:r>
              <a:rPr lang="en-US" sz="2000" dirty="0"/>
              <a:t>Time spent reading BAM/CRAM:                 1397.3 s</a:t>
            </a:r>
          </a:p>
          <a:p>
            <a:pPr marL="0" indent="0">
              <a:buNone/>
            </a:pPr>
            <a:r>
              <a:rPr lang="en-US" sz="2000" dirty="0"/>
              <a:t>Time spent parsing VCF:                         8.5 s</a:t>
            </a:r>
          </a:p>
          <a:p>
            <a:pPr marL="0" indent="0">
              <a:buNone/>
            </a:pPr>
            <a:r>
              <a:rPr lang="en-US" sz="2000" dirty="0"/>
              <a:t>Time spent selecting reads:                  1060.0 s</a:t>
            </a:r>
          </a:p>
          <a:p>
            <a:pPr marL="0" indent="0">
              <a:buNone/>
            </a:pPr>
            <a:r>
              <a:rPr lang="en-US" sz="2000" dirty="0"/>
              <a:t>Time spent phasing:                          1504.1 s</a:t>
            </a:r>
          </a:p>
          <a:p>
            <a:pPr marL="0" indent="0">
              <a:buNone/>
            </a:pPr>
            <a:r>
              <a:rPr lang="en-US" sz="2000" dirty="0"/>
              <a:t>Time spent writing VCF:                        18.3 s</a:t>
            </a:r>
          </a:p>
          <a:p>
            <a:pPr marL="0" indent="0">
              <a:buNone/>
            </a:pPr>
            <a:r>
              <a:rPr lang="en-US" sz="2000" dirty="0"/>
              <a:t>Time spent finding components:                  8.0 s</a:t>
            </a:r>
          </a:p>
          <a:p>
            <a:pPr marL="0" indent="0">
              <a:buNone/>
            </a:pPr>
            <a:r>
              <a:rPr lang="en-US" sz="2000" dirty="0"/>
              <a:t>Time spent on rest:                           650.0 s</a:t>
            </a:r>
          </a:p>
          <a:p>
            <a:pPr marL="0" indent="0">
              <a:buNone/>
            </a:pPr>
            <a:r>
              <a:rPr lang="en-US" sz="2000" dirty="0"/>
              <a:t>Total elapsed time:                          4646.3 s</a:t>
            </a:r>
          </a:p>
          <a:p>
            <a:pPr marL="0" indent="0">
              <a:buNone/>
            </a:pPr>
            <a:endParaRPr lang="en-US" sz="2000" dirty="0"/>
          </a:p>
          <a:p>
            <a:pPr marL="0" indent="0">
              <a:buNone/>
            </a:pPr>
            <a:r>
              <a:rPr lang="en-US" sz="2000" b="1" dirty="0"/>
              <a:t>real    77m28.438s</a:t>
            </a:r>
          </a:p>
          <a:p>
            <a:pPr marL="0" indent="0">
              <a:buNone/>
            </a:pPr>
            <a:r>
              <a:rPr lang="en-US" sz="2000" dirty="0"/>
              <a:t>After running </a:t>
            </a:r>
            <a:r>
              <a:rPr lang="en-US" sz="2000" dirty="0" err="1"/>
              <a:t>whatshap</a:t>
            </a:r>
            <a:r>
              <a:rPr lang="en-US" sz="2000" dirty="0"/>
              <a:t>, the time is ----------------------------</a:t>
            </a:r>
          </a:p>
          <a:p>
            <a:pPr marL="0" indent="0">
              <a:buNone/>
            </a:pPr>
            <a:r>
              <a:rPr lang="en-US" sz="2000" dirty="0"/>
              <a:t>Tue Oct 27 12:30:18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477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Hapseq2 input</a:t>
            </a:r>
          </a:p>
          <a:p>
            <a:pPr marL="0" indent="0">
              <a:buNone/>
            </a:pPr>
            <a:r>
              <a:rPr lang="en-US" sz="2000" dirty="0"/>
              <a:t>Begin running </a:t>
            </a:r>
            <a:r>
              <a:rPr lang="en-US" sz="2000" dirty="0" err="1"/>
              <a:t>bam_parser</a:t>
            </a:r>
            <a:r>
              <a:rPr lang="en-US" sz="2000" dirty="0"/>
              <a:t>, the time is ----------------------------</a:t>
            </a:r>
          </a:p>
          <a:p>
            <a:pPr marL="0" indent="0">
              <a:buNone/>
            </a:pPr>
            <a:r>
              <a:rPr lang="en-US" sz="2000" b="1" dirty="0"/>
              <a:t>Fri Oct 30 14:27:24 CDT 2020</a:t>
            </a:r>
          </a:p>
          <a:p>
            <a:pPr marL="0" indent="0">
              <a:buNone/>
            </a:pPr>
            <a:endParaRPr lang="en-US" sz="2000" dirty="0"/>
          </a:p>
          <a:p>
            <a:pPr marL="0" indent="0">
              <a:buNone/>
            </a:pPr>
            <a:r>
              <a:rPr lang="en-US" sz="2000" dirty="0" err="1"/>
              <a:t>bam_parser</a:t>
            </a:r>
            <a:r>
              <a:rPr lang="en-US" sz="2000" dirty="0"/>
              <a:t> started...</a:t>
            </a:r>
          </a:p>
          <a:p>
            <a:pPr marL="0" indent="0">
              <a:buNone/>
            </a:pPr>
            <a:r>
              <a:rPr lang="en-US" sz="2000" dirty="0"/>
              <a:t>loaded 16215152 entries; 286402 of them are non-ref-non-alt</a:t>
            </a:r>
          </a:p>
          <a:p>
            <a:pPr marL="0" indent="0">
              <a:buNone/>
            </a:pPr>
            <a:r>
              <a:rPr lang="en-US" sz="2000" dirty="0"/>
              <a:t>done writing count, jump, and read files</a:t>
            </a:r>
          </a:p>
          <a:p>
            <a:pPr marL="0" indent="0">
              <a:buNone/>
            </a:pPr>
            <a:r>
              <a:rPr lang="en-US" sz="2000" dirty="0"/>
              <a:t>real    24m51.096s</a:t>
            </a:r>
          </a:p>
          <a:p>
            <a:pPr marL="0" indent="0">
              <a:buNone/>
            </a:pPr>
            <a:r>
              <a:rPr lang="en-US" sz="2000" dirty="0"/>
              <a:t>user    24m3.479s</a:t>
            </a:r>
          </a:p>
          <a:p>
            <a:pPr marL="0" indent="0">
              <a:buNone/>
            </a:pPr>
            <a:r>
              <a:rPr lang="en-US" sz="2000" dirty="0"/>
              <a:t>sys     0m47.148s</a:t>
            </a:r>
          </a:p>
          <a:p>
            <a:pPr marL="0" indent="0">
              <a:buNone/>
            </a:pPr>
            <a:r>
              <a:rPr lang="en-US" sz="2000" dirty="0"/>
              <a:t>... (repeat for 5 samples) …</a:t>
            </a:r>
          </a:p>
          <a:p>
            <a:pPr marL="0" indent="0">
              <a:buNone/>
            </a:pPr>
            <a:endParaRPr lang="en-US" sz="2000" dirty="0"/>
          </a:p>
          <a:p>
            <a:pPr marL="0" indent="0">
              <a:buNone/>
            </a:pPr>
            <a:r>
              <a:rPr lang="en-US" sz="2000" dirty="0"/>
              <a:t>After running </a:t>
            </a:r>
            <a:r>
              <a:rPr lang="en-US" sz="2000" dirty="0" err="1"/>
              <a:t>bam_parser</a:t>
            </a:r>
            <a:r>
              <a:rPr lang="en-US" sz="2000" dirty="0"/>
              <a:t>, the time is ----------------------------</a:t>
            </a:r>
          </a:p>
          <a:p>
            <a:pPr marL="0" indent="0">
              <a:buNone/>
            </a:pPr>
            <a:r>
              <a:rPr lang="en-US" sz="2000" b="1" dirty="0"/>
              <a:t>Fri Oct 30 16:31:06 CDT 2020</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2896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Hapseq2</a:t>
            </a:r>
          </a:p>
          <a:p>
            <a:pPr marL="0" indent="0" algn="ctr">
              <a:buNone/>
            </a:pPr>
            <a:r>
              <a:rPr lang="en-US" sz="2000" dirty="0"/>
              <a:t>/home/s_m774/1000GenomeData/hapseq2</a:t>
            </a:r>
          </a:p>
          <a:p>
            <a:pPr marL="0" indent="0">
              <a:buNone/>
            </a:pPr>
            <a:endParaRPr lang="en-US" sz="2000" dirty="0"/>
          </a:p>
          <a:p>
            <a:pPr marL="0" indent="0">
              <a:buNone/>
            </a:pPr>
            <a:r>
              <a:rPr lang="en-US" sz="2000" dirty="0"/>
              <a:t># --</a:t>
            </a:r>
            <a:r>
              <a:rPr lang="en-US" sz="2000" dirty="0" err="1"/>
              <a:t>readCounts</a:t>
            </a:r>
            <a:r>
              <a:rPr lang="en-US" sz="2000" dirty="0"/>
              <a:t> is the counts file</a:t>
            </a:r>
          </a:p>
          <a:p>
            <a:pPr marL="0" indent="0">
              <a:buNone/>
            </a:pPr>
            <a:r>
              <a:rPr lang="en-US" sz="2000" dirty="0"/>
              <a:t># --</a:t>
            </a:r>
            <a:r>
              <a:rPr lang="en-US" sz="2000" dirty="0" err="1"/>
              <a:t>polymorphicSites</a:t>
            </a:r>
            <a:r>
              <a:rPr lang="en-US" sz="2000" dirty="0"/>
              <a:t> is a list of SNP sites</a:t>
            </a:r>
          </a:p>
          <a:p>
            <a:pPr marL="0" indent="0">
              <a:buNone/>
            </a:pPr>
            <a:r>
              <a:rPr lang="en-US" sz="2000" dirty="0"/>
              <a:t># -o output file</a:t>
            </a:r>
          </a:p>
          <a:p>
            <a:pPr marL="0" indent="0">
              <a:buNone/>
            </a:pPr>
            <a:r>
              <a:rPr lang="en-US" sz="2000" dirty="0"/>
              <a:t># --phase</a:t>
            </a:r>
          </a:p>
          <a:p>
            <a:pPr marL="0" indent="0">
              <a:buNone/>
            </a:pPr>
            <a:r>
              <a:rPr lang="en-US" sz="2000" dirty="0"/>
              <a:t>time /home/s_m774/software/HapSeq2/hapseq2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r>
              <a:rPr lang="en-US" sz="2000" b="1" dirty="0"/>
              <a:t>real    0m4.927s</a:t>
            </a:r>
          </a:p>
          <a:p>
            <a:pPr marL="0" indent="0">
              <a:buNone/>
            </a:pPr>
            <a:r>
              <a:rPr lang="en-US" sz="2000" dirty="0"/>
              <a:t>user    0m4.219s</a:t>
            </a:r>
          </a:p>
          <a:p>
            <a:pPr marL="0" indent="0">
              <a:buNone/>
            </a:pPr>
            <a:r>
              <a:rPr lang="en-US" sz="2000" dirty="0"/>
              <a:t>sys     0m0.685s</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38052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a:solidFill>
                  <a:schemeClr val="bg1"/>
                </a:solidFill>
              </a:rPr>
              <a:t> November 6, </a:t>
            </a:r>
            <a:r>
              <a:rPr lang="en-US" sz="4800" b="1" dirty="0">
                <a:solidFill>
                  <a:schemeClr val="bg1"/>
                </a:solidFill>
              </a:rPr>
              <a:t>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41536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solidFill>
                  <a:srgbClr val="00B050"/>
                </a:solidFill>
              </a:rPr>
              <a:t>1. Phase five samples using </a:t>
            </a:r>
            <a:r>
              <a:rPr lang="en-US" sz="2000" dirty="0" err="1">
                <a:solidFill>
                  <a:srgbClr val="00B050"/>
                </a:solidFill>
              </a:rPr>
              <a:t>dbm</a:t>
            </a:r>
            <a:r>
              <a:rPr lang="en-US" sz="2000" dirty="0">
                <a:solidFill>
                  <a:srgbClr val="00B050"/>
                </a:solidFill>
              </a:rPr>
              <a:t>. See runtimes on slides 216-217. Complete at</a:t>
            </a:r>
          </a:p>
          <a:p>
            <a:pPr marL="0" indent="0">
              <a:buNone/>
            </a:pPr>
            <a:r>
              <a:rPr lang="en-US" sz="2000" dirty="0">
                <a:solidFill>
                  <a:srgbClr val="00B050"/>
                </a:solidFill>
              </a:rPr>
              <a:t>/home/s_m774/1000GenomeData/</a:t>
            </a:r>
            <a:r>
              <a:rPr lang="en-US" sz="2000" dirty="0" err="1">
                <a:solidFill>
                  <a:srgbClr val="00B050"/>
                </a:solidFill>
              </a:rPr>
              <a:t>dbm</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2. Run pairwise comparison of 1000G haplotypes. </a:t>
            </a:r>
          </a:p>
          <a:p>
            <a:pPr marL="0" indent="0">
              <a:buNone/>
            </a:pPr>
            <a:r>
              <a:rPr lang="en-US" sz="2000" dirty="0">
                <a:solidFill>
                  <a:srgbClr val="00B050"/>
                </a:solidFill>
              </a:rPr>
              <a:t>Complete see slide 219 and included script file.</a:t>
            </a:r>
            <a:endParaRPr lang="en-US" sz="1400" b="0" i="0" dirty="0">
              <a:solidFill>
                <a:srgbClr val="00B050"/>
              </a:solidFill>
              <a:effectLst/>
              <a:latin typeface="Segoe UI" panose="020B0502040204020203" pitchFamily="34" charset="0"/>
            </a:endParaRPr>
          </a:p>
          <a:p>
            <a:pPr marL="0" indent="0">
              <a:buNone/>
            </a:pPr>
            <a:endParaRPr lang="en-US" sz="2000" dirty="0">
              <a:solidFill>
                <a:srgbClr val="00B050"/>
              </a:solidFill>
            </a:endParaRPr>
          </a:p>
          <a:p>
            <a:pPr marL="0" indent="0">
              <a:buNone/>
            </a:pPr>
            <a:r>
              <a:rPr lang="en-US" sz="2000" dirty="0">
                <a:solidFill>
                  <a:srgbClr val="00B050"/>
                </a:solidFill>
              </a:rPr>
              <a:t>3. Create pairwise comparison table of 1000G results. </a:t>
            </a:r>
          </a:p>
          <a:p>
            <a:pPr marL="0" indent="0">
              <a:buNone/>
            </a:pPr>
            <a:r>
              <a:rPr lang="en-US" sz="2000" dirty="0">
                <a:solidFill>
                  <a:srgbClr val="00B050"/>
                </a:solidFill>
              </a:rPr>
              <a:t>Complete see side 219</a:t>
            </a:r>
          </a:p>
          <a:p>
            <a:pPr marL="0" indent="0">
              <a:buNone/>
            </a:pPr>
            <a:endParaRPr lang="en-US" sz="2000" dirty="0">
              <a:solidFill>
                <a:srgbClr val="00B050"/>
              </a:solidFill>
            </a:endParaRPr>
          </a:p>
          <a:p>
            <a:pPr marL="0" indent="0">
              <a:buNone/>
            </a:pPr>
            <a:r>
              <a:rPr lang="en-US" sz="2000" dirty="0">
                <a:solidFill>
                  <a:srgbClr val="00B050"/>
                </a:solidFill>
              </a:rPr>
              <a:t>4. Create 628 position and 120 position tables in the same format. </a:t>
            </a:r>
          </a:p>
          <a:p>
            <a:pPr marL="0" indent="0">
              <a:buNone/>
            </a:pPr>
            <a:r>
              <a:rPr lang="en-US" sz="2000" dirty="0">
                <a:solidFill>
                  <a:srgbClr val="00B050"/>
                </a:solidFill>
              </a:rPr>
              <a:t>Complete see slide 220 and 221.</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3728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prepare </a:t>
            </a:r>
            <a:r>
              <a:rPr lang="en-US" sz="2000" dirty="0" err="1">
                <a:solidFill>
                  <a:srgbClr val="1F0DFF"/>
                </a:solidFill>
              </a:rPr>
              <a:t>dbm</a:t>
            </a:r>
            <a:r>
              <a:rPr lang="en-US" sz="2000" dirty="0">
                <a:solidFill>
                  <a:srgbClr val="1F0DFF"/>
                </a:solidFill>
              </a:rPr>
              <a:t> input</a:t>
            </a:r>
          </a:p>
          <a:p>
            <a:pPr marL="0" indent="0">
              <a:buNone/>
            </a:pPr>
            <a:r>
              <a:rPr lang="en-US" sz="2000" dirty="0"/>
              <a:t># Extract allele count in each sample</a:t>
            </a:r>
          </a:p>
          <a:p>
            <a:pPr marL="0" indent="0">
              <a:buNone/>
            </a:pPr>
            <a:r>
              <a:rPr lang="en-US" sz="2000" dirty="0"/>
              <a:t>Time grep -v "#" 5sample.chr10.vcf | cut -f 10 | sed 's/:/\t/g' | cut -f 3 | sed 's/,/\t/g' &gt; chr10.10837.count</a:t>
            </a:r>
          </a:p>
          <a:p>
            <a:pPr marL="0" indent="0">
              <a:buNone/>
            </a:pPr>
            <a:r>
              <a:rPr lang="en-US" sz="2000" dirty="0"/>
              <a:t>7       0</a:t>
            </a:r>
          </a:p>
          <a:p>
            <a:pPr marL="0" indent="0">
              <a:buNone/>
            </a:pPr>
            <a:r>
              <a:rPr lang="en-US" sz="2000" dirty="0"/>
              <a:t>5       0</a:t>
            </a:r>
          </a:p>
          <a:p>
            <a:pPr marL="457200" indent="-457200">
              <a:buAutoNum type="arabicPlain" startAt="5"/>
            </a:pPr>
            <a:r>
              <a:rPr lang="en-US" sz="2000" dirty="0"/>
              <a:t>0</a:t>
            </a:r>
          </a:p>
          <a:p>
            <a:pPr marL="457200" indent="-457200">
              <a:buAutoNum type="arabicPlain" startAt="5"/>
            </a:pPr>
            <a:endParaRPr lang="en-US" sz="2000" dirty="0"/>
          </a:p>
          <a:p>
            <a:pPr marL="0" indent="0">
              <a:buNone/>
            </a:pPr>
            <a:r>
              <a:rPr lang="en-US" sz="2000" b="1" dirty="0"/>
              <a:t>real    0m0.018s</a:t>
            </a:r>
          </a:p>
          <a:p>
            <a:pPr marL="0" indent="0">
              <a:buNone/>
            </a:pPr>
            <a:r>
              <a:rPr lang="en-US" sz="2000" dirty="0"/>
              <a:t>user    0m0.018s</a:t>
            </a:r>
          </a:p>
          <a:p>
            <a:pPr marL="0" indent="0">
              <a:buNone/>
            </a:pPr>
            <a:r>
              <a:rPr lang="en-US" sz="2000" dirty="0"/>
              <a:t>sys     0m0.009s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87455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Time to phase using DBM</a:t>
            </a:r>
          </a:p>
          <a:p>
            <a:pPr marL="0" indent="0" algn="ctr">
              <a:buNone/>
            </a:pPr>
            <a:r>
              <a:rPr lang="en-US" sz="2000" dirty="0"/>
              <a:t>/home/s_m774/1000GenomeData/hapseq2</a:t>
            </a:r>
          </a:p>
          <a:p>
            <a:pPr marL="0" indent="0">
              <a:buNone/>
            </a:pPr>
            <a:endParaRPr lang="en-US" sz="2000" dirty="0"/>
          </a:p>
          <a:p>
            <a:pPr marL="0" indent="0">
              <a:buNone/>
            </a:pPr>
            <a:r>
              <a:rPr lang="en-US" sz="2000" dirty="0"/>
              <a:t>Begin running </a:t>
            </a:r>
            <a:r>
              <a:rPr lang="en-US" sz="2000" dirty="0" err="1"/>
              <a:t>dbm</a:t>
            </a:r>
            <a:r>
              <a:rPr lang="en-US" sz="2000" dirty="0"/>
              <a:t>, the time is ----------------------------</a:t>
            </a:r>
          </a:p>
          <a:p>
            <a:pPr marL="0" indent="0">
              <a:buNone/>
            </a:pPr>
            <a:r>
              <a:rPr lang="en-US" sz="2000" dirty="0"/>
              <a:t>Fri Oct 30 23:22:15 CDT 2020</a:t>
            </a:r>
          </a:p>
          <a:p>
            <a:pPr marL="0" indent="0">
              <a:buNone/>
            </a:pPr>
            <a:endParaRPr lang="en-US" sz="2000" dirty="0"/>
          </a:p>
          <a:p>
            <a:pPr marL="0" indent="0">
              <a:buNone/>
            </a:pPr>
            <a:r>
              <a:rPr lang="en-US" sz="2000" dirty="0"/>
              <a:t>N=5 estimated proportion of FP sites = 0.073258</a:t>
            </a:r>
          </a:p>
          <a:p>
            <a:pPr marL="0" indent="0">
              <a:buNone/>
            </a:pPr>
            <a:r>
              <a:rPr lang="en-US" sz="2000" b="1" dirty="0"/>
              <a:t>real    17m40.317s</a:t>
            </a:r>
          </a:p>
          <a:p>
            <a:pPr marL="0" indent="0">
              <a:buNone/>
            </a:pPr>
            <a:r>
              <a:rPr lang="en-US" sz="2000" dirty="0"/>
              <a:t>user    17m23.789s</a:t>
            </a:r>
          </a:p>
          <a:p>
            <a:pPr marL="0" indent="0">
              <a:buNone/>
            </a:pPr>
            <a:r>
              <a:rPr lang="en-US" sz="2000" dirty="0"/>
              <a:t>sys     0m16.360s</a:t>
            </a:r>
          </a:p>
          <a:p>
            <a:pPr marL="0" indent="0">
              <a:buNone/>
            </a:pPr>
            <a:endParaRPr lang="en-US" sz="2000" dirty="0"/>
          </a:p>
          <a:p>
            <a:pPr marL="0" indent="0">
              <a:buNone/>
            </a:pPr>
            <a:r>
              <a:rPr lang="en-US" sz="2000" dirty="0"/>
              <a:t>After running </a:t>
            </a:r>
            <a:r>
              <a:rPr lang="en-US" sz="2000" dirty="0" err="1"/>
              <a:t>dbm</a:t>
            </a:r>
            <a:r>
              <a:rPr lang="en-US" sz="2000" dirty="0"/>
              <a:t>, the time is ----------------------------</a:t>
            </a:r>
          </a:p>
          <a:p>
            <a:pPr marL="0" indent="0">
              <a:buNone/>
            </a:pPr>
            <a:r>
              <a:rPr lang="en-US" sz="2000" dirty="0"/>
              <a:t>Fri Oct 30 23:39:55 CDT 2020</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611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fontScale="92500" lnSpcReduction="20000"/>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/home/s_m774/1000GenomeData/</a:t>
            </a:r>
            <a:r>
              <a:rPr lang="en-US" sz="2000" dirty="0" err="1"/>
              <a:t>whatshap</a:t>
            </a:r>
            <a:r>
              <a:rPr lang="en-US" sz="2000" dirty="0"/>
              <a:t>/results/haplotypes</a:t>
            </a:r>
          </a:p>
          <a:p>
            <a:pPr marL="0" indent="0">
              <a:buNone/>
            </a:pPr>
            <a:endParaRPr lang="en-US" sz="2000" dirty="0"/>
          </a:p>
          <a:p>
            <a:pPr marL="0" indent="0">
              <a:buNone/>
            </a:pPr>
            <a:r>
              <a:rPr lang="en-US" sz="2000" dirty="0"/>
              <a:t>(base) [s_m774@login2 haplotypes]$ grep "-" whatshap.haplotype.10837.chr10.txt | </a:t>
            </a:r>
            <a:r>
              <a:rPr lang="en-US" sz="2000" dirty="0" err="1"/>
              <a:t>wc</a:t>
            </a:r>
            <a:r>
              <a:rPr lang="en-US" sz="2000" dirty="0"/>
              <a:t> -l</a:t>
            </a:r>
          </a:p>
          <a:p>
            <a:pPr marL="0" indent="0">
              <a:buNone/>
            </a:pPr>
            <a:r>
              <a:rPr lang="en-US" sz="2000" dirty="0"/>
              <a:t>25246</a:t>
            </a:r>
          </a:p>
          <a:p>
            <a:pPr marL="0" indent="0">
              <a:buNone/>
            </a:pPr>
            <a:r>
              <a:rPr lang="en-US" sz="2000" dirty="0"/>
              <a:t>(base) [s_m774@login2 haplotypes]$ grep "-" whatshap.haplotype.10855.chr10.txt | </a:t>
            </a:r>
            <a:r>
              <a:rPr lang="en-US" sz="2000" dirty="0" err="1"/>
              <a:t>wc</a:t>
            </a:r>
            <a:r>
              <a:rPr lang="en-US" sz="2000" dirty="0"/>
              <a:t> -l</a:t>
            </a:r>
          </a:p>
          <a:p>
            <a:pPr marL="0" indent="0">
              <a:buNone/>
            </a:pPr>
            <a:r>
              <a:rPr lang="en-US" sz="2000" dirty="0"/>
              <a:t>24440</a:t>
            </a:r>
          </a:p>
          <a:p>
            <a:pPr marL="0" indent="0">
              <a:buNone/>
            </a:pPr>
            <a:r>
              <a:rPr lang="en-US" sz="2000" dirty="0"/>
              <a:t>(base) [s_m774@login2 haplotypes]$ grep "-" whatshap.haplotype.12329.chr10.txt | </a:t>
            </a:r>
            <a:r>
              <a:rPr lang="en-US" sz="2000" dirty="0" err="1"/>
              <a:t>wc</a:t>
            </a:r>
            <a:r>
              <a:rPr lang="en-US" sz="2000" dirty="0"/>
              <a:t> -l</a:t>
            </a:r>
          </a:p>
          <a:p>
            <a:pPr marL="0" indent="0">
              <a:buNone/>
            </a:pPr>
            <a:r>
              <a:rPr lang="en-US" sz="2000" dirty="0"/>
              <a:t>24541</a:t>
            </a:r>
          </a:p>
          <a:p>
            <a:pPr marL="0" indent="0">
              <a:buNone/>
            </a:pPr>
            <a:r>
              <a:rPr lang="en-US" sz="2000" dirty="0"/>
              <a:t>(base) [s_m774@login2 haplotypes]$ grep "-" whatshap.haplotype.12752.chr10.txt | </a:t>
            </a:r>
            <a:r>
              <a:rPr lang="en-US" sz="2000" dirty="0" err="1"/>
              <a:t>wc</a:t>
            </a:r>
            <a:r>
              <a:rPr lang="en-US" sz="2000" dirty="0"/>
              <a:t> -l</a:t>
            </a:r>
          </a:p>
          <a:p>
            <a:pPr marL="0" indent="0">
              <a:buNone/>
            </a:pPr>
            <a:r>
              <a:rPr lang="en-US" sz="2000" dirty="0"/>
              <a:t>24438</a:t>
            </a:r>
          </a:p>
          <a:p>
            <a:pPr marL="0" indent="0">
              <a:buNone/>
            </a:pPr>
            <a:r>
              <a:rPr lang="en-US" sz="2000" dirty="0"/>
              <a:t>(base) [s_m774@login2 haplotypes]$ grep "-" whatshap.haplotype.12878.chr10.txt | </a:t>
            </a:r>
            <a:r>
              <a:rPr lang="en-US" sz="2000" dirty="0" err="1"/>
              <a:t>wc</a:t>
            </a:r>
            <a:r>
              <a:rPr lang="en-US" sz="2000" dirty="0"/>
              <a:t> -l</a:t>
            </a:r>
          </a:p>
          <a:p>
            <a:pPr marL="0" indent="0">
              <a:buNone/>
            </a:pPr>
            <a:r>
              <a:rPr lang="en-US" sz="2000" dirty="0"/>
              <a:t>24879</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657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0946"/>
            <a:ext cx="8588272" cy="6248400"/>
          </a:xfrm>
        </p:spPr>
        <p:txBody>
          <a:bodyPr>
            <a:normAutofit/>
          </a:bodyPr>
          <a:lstStyle/>
          <a:p>
            <a:pPr marL="0" indent="0" algn="ctr">
              <a:buNone/>
            </a:pPr>
            <a:r>
              <a:rPr lang="en-US" sz="2000" dirty="0">
                <a:solidFill>
                  <a:srgbClr val="1F0DFF"/>
                </a:solidFill>
              </a:rPr>
              <a:t>WhatsHap note</a:t>
            </a:r>
          </a:p>
          <a:p>
            <a:pPr marL="0" indent="0">
              <a:buNone/>
            </a:pPr>
            <a:endParaRPr lang="en-US" sz="2000" dirty="0"/>
          </a:p>
          <a:p>
            <a:pPr marL="0" indent="0">
              <a:buNone/>
            </a:pPr>
            <a:r>
              <a:rPr lang="en-US" sz="2000" dirty="0"/>
              <a:t>/home/s_m774/1000GenomeData/</a:t>
            </a:r>
            <a:r>
              <a:rPr lang="en-US" sz="2000" dirty="0" err="1"/>
              <a:t>whatshap</a:t>
            </a:r>
            <a:r>
              <a:rPr lang="en-US" sz="2000" dirty="0"/>
              <a:t>/results</a:t>
            </a:r>
          </a:p>
          <a:p>
            <a:pPr marL="0" indent="0">
              <a:buNone/>
            </a:pPr>
            <a:r>
              <a:rPr lang="en-US" sz="2000" dirty="0"/>
              <a:t>grep -v '#' Whatshap.phased.5sample.vcf | </a:t>
            </a:r>
            <a:r>
              <a:rPr lang="en-US" sz="2000" dirty="0" err="1"/>
              <a:t>wc</a:t>
            </a:r>
            <a:r>
              <a:rPr lang="en-US" sz="2000" dirty="0"/>
              <a:t> -l</a:t>
            </a:r>
          </a:p>
          <a:p>
            <a:pPr marL="0" indent="0">
              <a:buNone/>
            </a:pPr>
            <a:r>
              <a:rPr lang="en-US" sz="2000" dirty="0"/>
              <a:t>359,320</a:t>
            </a:r>
          </a:p>
          <a:p>
            <a:pPr marL="0" indent="0">
              <a:buNone/>
            </a:pPr>
            <a:endParaRPr lang="en-US" sz="2000" dirty="0"/>
          </a:p>
          <a:p>
            <a:pPr marL="0" indent="0">
              <a:buNone/>
            </a:pPr>
            <a:r>
              <a:rPr lang="en-US" sz="2000" dirty="0"/>
              <a:t>Hapseq2 and DBM phase all 359,320 SNV, where WhatsHap has unphased positions. </a:t>
            </a:r>
            <a:r>
              <a:rPr lang="en-US" sz="2000" dirty="0" err="1"/>
              <a:t>Whatshap</a:t>
            </a:r>
            <a:r>
              <a:rPr lang="en-US" sz="2000" dirty="0"/>
              <a:t> outputs these positions as '0/1' or '1/0’.</a:t>
            </a:r>
          </a:p>
          <a:p>
            <a:pPr marL="0" indent="0">
              <a:buNone/>
            </a:pPr>
            <a:endParaRPr lang="en-US" sz="2000" dirty="0"/>
          </a:p>
          <a:p>
            <a:pPr marL="0" indent="0">
              <a:buNone/>
            </a:pPr>
            <a:r>
              <a:rPr lang="en-US" sz="2000" dirty="0"/>
              <a:t>grep -</a:t>
            </a:r>
            <a:r>
              <a:rPr lang="en-US" sz="2000" dirty="0" err="1"/>
              <a:t>ve</a:t>
            </a:r>
            <a:r>
              <a:rPr lang="en-US" sz="2000" dirty="0"/>
              <a:t> '#' -e '|' -e '0/0' -e '1/1' Whatshap.phased.5sample.vcf | </a:t>
            </a:r>
            <a:r>
              <a:rPr lang="en-US" sz="2000" dirty="0" err="1"/>
              <a:t>wc</a:t>
            </a:r>
            <a:r>
              <a:rPr lang="en-US" sz="2000" dirty="0"/>
              <a:t> -l</a:t>
            </a:r>
          </a:p>
          <a:p>
            <a:pPr marL="0" indent="0">
              <a:buNone/>
            </a:pPr>
            <a:r>
              <a:rPr lang="en-US" sz="2000" dirty="0"/>
              <a:t>267</a:t>
            </a:r>
          </a:p>
          <a:p>
            <a:pPr marL="0" indent="0">
              <a:buNone/>
            </a:pPr>
            <a:endParaRPr lang="en-US" sz="2000" dirty="0"/>
          </a:p>
          <a:p>
            <a:pPr marL="0" indent="0">
              <a:buNone/>
            </a:pPr>
            <a:r>
              <a:rPr lang="en-US" sz="2000" dirty="0"/>
              <a:t>25,000 / 359,000 positions</a:t>
            </a:r>
          </a:p>
          <a:p>
            <a:pPr marL="0" indent="0">
              <a:buNone/>
            </a:pPr>
            <a:r>
              <a:rPr lang="en-US" sz="2000" dirty="0"/>
              <a:t>Note: 6.9% unphased on average per individual</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16166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64920533"/>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359,320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926155887"/>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354,051.5</a:t>
                      </a:r>
                    </a:p>
                  </a:txBody>
                  <a:tcPr/>
                </a:tc>
                <a:tc>
                  <a:txBody>
                    <a:bodyPr/>
                    <a:lstStyle/>
                    <a:p>
                      <a:r>
                        <a:rPr lang="en-US" dirty="0">
                          <a:solidFill>
                            <a:schemeClr val="tx1"/>
                          </a:solidFill>
                        </a:rPr>
                        <a:t>354,059</a:t>
                      </a:r>
                    </a:p>
                  </a:txBody>
                  <a:tcPr/>
                </a:tc>
                <a:tc>
                  <a:txBody>
                    <a:bodyPr/>
                    <a:lstStyle/>
                    <a:p>
                      <a:r>
                        <a:rPr lang="en-US" dirty="0">
                          <a:solidFill>
                            <a:schemeClr val="tx1"/>
                          </a:solidFill>
                        </a:rPr>
                        <a:t>353,620</a:t>
                      </a:r>
                    </a:p>
                  </a:txBody>
                  <a:tcPr/>
                </a:tc>
                <a:tc>
                  <a:txBody>
                    <a:bodyPr/>
                    <a:lstStyle/>
                    <a:p>
                      <a:r>
                        <a:rPr lang="en-US" dirty="0">
                          <a:solidFill>
                            <a:schemeClr val="tx1"/>
                          </a:solidFill>
                        </a:rPr>
                        <a:t>353,916.5</a:t>
                      </a:r>
                    </a:p>
                  </a:txBody>
                  <a:tcPr/>
                </a:tc>
                <a:tc>
                  <a:txBody>
                    <a:bodyPr/>
                    <a:lstStyle/>
                    <a:p>
                      <a:r>
                        <a:rPr lang="en-US" dirty="0">
                          <a:solidFill>
                            <a:schemeClr val="tx1"/>
                          </a:solidFill>
                        </a:rPr>
                        <a:t>353,669.5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222,983</a:t>
                      </a:r>
                    </a:p>
                  </a:txBody>
                  <a:tcPr/>
                </a:tc>
                <a:tc>
                  <a:txBody>
                    <a:bodyPr/>
                    <a:lstStyle/>
                    <a:p>
                      <a:r>
                        <a:rPr lang="en-US" dirty="0">
                          <a:solidFill>
                            <a:schemeClr val="tx1"/>
                          </a:solidFill>
                        </a:rPr>
                        <a:t>222,094</a:t>
                      </a:r>
                    </a:p>
                  </a:txBody>
                  <a:tcPr/>
                </a:tc>
                <a:tc>
                  <a:txBody>
                    <a:bodyPr/>
                    <a:lstStyle/>
                    <a:p>
                      <a:r>
                        <a:rPr lang="en-US" dirty="0">
                          <a:solidFill>
                            <a:schemeClr val="tx1"/>
                          </a:solidFill>
                        </a:rPr>
                        <a:t>223,129.5</a:t>
                      </a:r>
                    </a:p>
                  </a:txBody>
                  <a:tcPr/>
                </a:tc>
                <a:tc>
                  <a:txBody>
                    <a:bodyPr/>
                    <a:lstStyle/>
                    <a:p>
                      <a:r>
                        <a:rPr lang="en-US" dirty="0">
                          <a:solidFill>
                            <a:schemeClr val="tx1"/>
                          </a:solidFill>
                        </a:rPr>
                        <a:t>223,730.5</a:t>
                      </a:r>
                    </a:p>
                  </a:txBody>
                  <a:tcPr/>
                </a:tc>
                <a:tc>
                  <a:txBody>
                    <a:bodyPr/>
                    <a:lstStyle/>
                    <a:p>
                      <a:r>
                        <a:rPr lang="en-US" dirty="0">
                          <a:solidFill>
                            <a:schemeClr val="tx1"/>
                          </a:solidFill>
                        </a:rPr>
                        <a:t>223,426.5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224,952.5</a:t>
                      </a:r>
                    </a:p>
                  </a:txBody>
                  <a:tcPr/>
                </a:tc>
                <a:tc>
                  <a:txBody>
                    <a:bodyPr/>
                    <a:lstStyle/>
                    <a:p>
                      <a:r>
                        <a:rPr lang="en-US" dirty="0"/>
                        <a:t>223,898</a:t>
                      </a:r>
                    </a:p>
                  </a:txBody>
                  <a:tcPr/>
                </a:tc>
                <a:tc>
                  <a:txBody>
                    <a:bodyPr/>
                    <a:lstStyle/>
                    <a:p>
                      <a:r>
                        <a:rPr lang="en-US" dirty="0"/>
                        <a:t>224,718.5</a:t>
                      </a:r>
                    </a:p>
                  </a:txBody>
                  <a:tcPr/>
                </a:tc>
                <a:tc>
                  <a:txBody>
                    <a:bodyPr/>
                    <a:lstStyle/>
                    <a:p>
                      <a:r>
                        <a:rPr lang="en-US" dirty="0"/>
                        <a:t>225,246</a:t>
                      </a:r>
                    </a:p>
                  </a:txBody>
                  <a:tcPr/>
                </a:tc>
                <a:tc>
                  <a:txBody>
                    <a:bodyPr/>
                    <a:lstStyle/>
                    <a:p>
                      <a:r>
                        <a:rPr lang="en-US" dirty="0"/>
                        <a:t>225,246</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48518747"/>
              </p:ext>
            </p:extLst>
          </p:nvPr>
        </p:nvGraphicFramePr>
        <p:xfrm>
          <a:off x="8945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777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27656861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96963167"/>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628 total positions - phased &gt;= 20 coverage</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3458312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2756996169"/>
              </p:ext>
            </p:extLst>
          </p:nvPr>
        </p:nvGraphicFramePr>
        <p:xfrm>
          <a:off x="83488"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1815"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3093409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23190019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Genotype Pairwise Comparison (Strict)</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584775"/>
          </a:xfrm>
          <a:prstGeom prst="rect">
            <a:avLst/>
          </a:prstGeom>
          <a:noFill/>
        </p:spPr>
        <p:txBody>
          <a:bodyPr wrap="square" rtlCol="0">
            <a:spAutoFit/>
          </a:bodyPr>
          <a:lstStyle/>
          <a:p>
            <a:r>
              <a:rPr lang="en-US" sz="1600" dirty="0"/>
              <a:t>Sample 1-5: </a:t>
            </a:r>
            <a:r>
              <a:rPr lang="en-US" sz="1600" dirty="0">
                <a:solidFill>
                  <a:srgbClr val="00B050"/>
                </a:solidFill>
              </a:rPr>
              <a:t>826 827 832 847 850 (Cancer Cell Lines)</a:t>
            </a:r>
          </a:p>
          <a:p>
            <a:r>
              <a:rPr lang="en-US" sz="1600" dirty="0"/>
              <a:t>120 total positions - phased &gt;= 3 samples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183904464"/>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Genotype Pairwise Comparison (Non-Strict)</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extLst>
              <p:ext uri="{D42A27DB-BD31-4B8C-83A1-F6EECF244321}">
                <p14:modId xmlns:p14="http://schemas.microsoft.com/office/powerpoint/2010/main" val="3695589043"/>
              </p:ext>
            </p:extLst>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a:t>
            </a:r>
          </a:p>
        </p:txBody>
      </p:sp>
    </p:spTree>
    <p:extLst>
      <p:ext uri="{BB962C8B-B14F-4D97-AF65-F5344CB8AC3E}">
        <p14:creationId xmlns:p14="http://schemas.microsoft.com/office/powerpoint/2010/main" val="4076553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509268701"/>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348,869</a:t>
                      </a:r>
                    </a:p>
                  </a:txBody>
                  <a:tcPr/>
                </a:tc>
                <a:tc>
                  <a:txBody>
                    <a:bodyPr/>
                    <a:lstStyle/>
                    <a:p>
                      <a:r>
                        <a:rPr lang="en-US" dirty="0">
                          <a:solidFill>
                            <a:schemeClr val="tx1"/>
                          </a:solidFill>
                        </a:rPr>
                        <a:t>348,860</a:t>
                      </a:r>
                    </a:p>
                  </a:txBody>
                  <a:tcPr/>
                </a:tc>
                <a:tc>
                  <a:txBody>
                    <a:bodyPr/>
                    <a:lstStyle/>
                    <a:p>
                      <a:r>
                        <a:rPr lang="en-US" dirty="0">
                          <a:solidFill>
                            <a:schemeClr val="tx1"/>
                          </a:solidFill>
                        </a:rPr>
                        <a:t>348,007</a:t>
                      </a:r>
                    </a:p>
                  </a:txBody>
                  <a:tcPr/>
                </a:tc>
                <a:tc>
                  <a:txBody>
                    <a:bodyPr/>
                    <a:lstStyle/>
                    <a:p>
                      <a:r>
                        <a:rPr lang="en-US" dirty="0">
                          <a:solidFill>
                            <a:schemeClr val="tx1"/>
                          </a:solidFill>
                        </a:rPr>
                        <a:t>348,584</a:t>
                      </a:r>
                    </a:p>
                  </a:txBody>
                  <a:tcPr/>
                </a:tc>
                <a:tc>
                  <a:txBody>
                    <a:bodyPr/>
                    <a:lstStyle/>
                    <a:p>
                      <a:r>
                        <a:rPr lang="en-US" dirty="0">
                          <a:solidFill>
                            <a:schemeClr val="tx1"/>
                          </a:solidFill>
                        </a:rPr>
                        <a:t>348,098</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149,205</a:t>
                      </a:r>
                    </a:p>
                  </a:txBody>
                  <a:tcPr/>
                </a:tc>
                <a:tc>
                  <a:txBody>
                    <a:bodyPr/>
                    <a:lstStyle/>
                    <a:p>
                      <a:r>
                        <a:rPr lang="en-US" dirty="0">
                          <a:solidFill>
                            <a:schemeClr val="tx1"/>
                          </a:solidFill>
                        </a:rPr>
                        <a:t>148,818</a:t>
                      </a:r>
                    </a:p>
                  </a:txBody>
                  <a:tcPr/>
                </a:tc>
                <a:tc>
                  <a:txBody>
                    <a:bodyPr/>
                    <a:lstStyle/>
                    <a:p>
                      <a:r>
                        <a:rPr lang="en-US" dirty="0">
                          <a:solidFill>
                            <a:schemeClr val="tx1"/>
                          </a:solidFill>
                        </a:rPr>
                        <a:t>150,511</a:t>
                      </a:r>
                    </a:p>
                  </a:txBody>
                  <a:tcPr/>
                </a:tc>
                <a:tc>
                  <a:txBody>
                    <a:bodyPr/>
                    <a:lstStyle/>
                    <a:p>
                      <a:r>
                        <a:rPr lang="en-US" dirty="0">
                          <a:solidFill>
                            <a:schemeClr val="tx1"/>
                          </a:solidFill>
                        </a:rPr>
                        <a:t>150,209</a:t>
                      </a:r>
                    </a:p>
                  </a:txBody>
                  <a:tcPr/>
                </a:tc>
                <a:tc>
                  <a:txBody>
                    <a:bodyPr/>
                    <a:lstStyle/>
                    <a:p>
                      <a:r>
                        <a:rPr lang="en-US" dirty="0">
                          <a:solidFill>
                            <a:schemeClr val="tx1"/>
                          </a:solidFill>
                        </a:rPr>
                        <a:t>150,246</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149,902</a:t>
                      </a:r>
                    </a:p>
                  </a:txBody>
                  <a:tcPr/>
                </a:tc>
                <a:tc>
                  <a:txBody>
                    <a:bodyPr/>
                    <a:lstStyle/>
                    <a:p>
                      <a:r>
                        <a:rPr lang="en-US" dirty="0"/>
                        <a:t>149,047</a:t>
                      </a:r>
                    </a:p>
                  </a:txBody>
                  <a:tcPr/>
                </a:tc>
                <a:tc>
                  <a:txBody>
                    <a:bodyPr/>
                    <a:lstStyle/>
                    <a:p>
                      <a:r>
                        <a:rPr lang="en-US" dirty="0"/>
                        <a:t>150,282</a:t>
                      </a:r>
                    </a:p>
                  </a:txBody>
                  <a:tcPr/>
                </a:tc>
                <a:tc>
                  <a:txBody>
                    <a:bodyPr/>
                    <a:lstStyle/>
                    <a:p>
                      <a:r>
                        <a:rPr lang="en-US" dirty="0"/>
                        <a:t>149,983</a:t>
                      </a:r>
                    </a:p>
                  </a:txBody>
                  <a:tcPr/>
                </a:tc>
                <a:tc>
                  <a:txBody>
                    <a:bodyPr/>
                    <a:lstStyle/>
                    <a:p>
                      <a:r>
                        <a:rPr lang="en-US" dirty="0"/>
                        <a:t>150,719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340603459"/>
              </p:ext>
            </p:extLst>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7124638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r>
              <a:rPr lang="en-US" sz="2000" dirty="0"/>
              <a:t>5. Write one paragraph about the 1000G samples downloaded:</a:t>
            </a:r>
          </a:p>
          <a:p>
            <a:pPr marL="0" indent="0">
              <a:buNone/>
            </a:pPr>
            <a:endParaRPr lang="en-US" sz="2000" dirty="0"/>
          </a:p>
          <a:p>
            <a:pPr marL="0" indent="0">
              <a:buNone/>
            </a:pPr>
            <a:r>
              <a:rPr lang="en-US" sz="2000" dirty="0"/>
              <a:t>The five samples used in comparing the multi input genome phasing packages are </a:t>
            </a:r>
            <a:r>
              <a:rPr lang="en-US" sz="2000" dirty="0">
                <a:solidFill>
                  <a:srgbClr val="00B050"/>
                </a:solidFill>
              </a:rPr>
              <a:t>NA10837, NA10855, NA12329, NA12752, and NA12878. </a:t>
            </a:r>
            <a:r>
              <a:rPr lang="en-US" sz="2000" dirty="0"/>
              <a:t>These datasets are downloaded from the 1000 Genome Project repository hosted on the International Genome Sample Resource (IGSR) using </a:t>
            </a:r>
            <a:r>
              <a:rPr lang="en-US" sz="2000" dirty="0" err="1"/>
              <a:t>samtools</a:t>
            </a:r>
            <a:r>
              <a:rPr lang="en-US" sz="2000" dirty="0"/>
              <a:t>. Each sample is chromosome 10 of a Utah resident with European ancestry. Before downloading each CRAM file, </a:t>
            </a:r>
            <a:r>
              <a:rPr lang="en-US" sz="2000" dirty="0" err="1"/>
              <a:t>samtools</a:t>
            </a:r>
            <a:r>
              <a:rPr lang="en-US" sz="2000" dirty="0"/>
              <a:t> is installed using the package manager </a:t>
            </a:r>
            <a:r>
              <a:rPr lang="en-US" sz="2000" dirty="0" err="1"/>
              <a:t>conda</a:t>
            </a:r>
            <a:r>
              <a:rPr lang="en-US" sz="2000" dirty="0"/>
              <a:t>. Each sample downloaded from the IGSR is converted into bam format. They are generated using PCR-free high coverage and these datasets are aligned to the hg38 genome. Illumina states that removing PCR saves time and removes genomic coverage bias associated with PCR steps</a:t>
            </a:r>
            <a:r>
              <a:rPr lang="en-US" sz="2000"/>
              <a:t>. </a:t>
            </a:r>
          </a:p>
          <a:p>
            <a:pPr marL="0" indent="0">
              <a:buNone/>
            </a:pPr>
            <a:endParaRPr lang="en-US" sz="2000" dirty="0"/>
          </a:p>
          <a:p>
            <a:pPr marL="0" indent="0">
              <a:buNone/>
            </a:pPr>
            <a:r>
              <a:rPr lang="en-US" sz="2000" dirty="0"/>
              <a:t>https://www.illumina.com/products/by-type/sequencing-kits/library-prep-kits/truseq-dna-pcr-free.html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49281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hlinkClick r:id="rId2"/>
              </a:rPr>
              <a:t>http://seqanswers.com/forums/showthread.php?t=10181</a:t>
            </a:r>
            <a:endParaRPr lang="en-US" sz="2000" dirty="0"/>
          </a:p>
          <a:p>
            <a:pPr marL="0" indent="0">
              <a:buNone/>
            </a:pPr>
            <a:r>
              <a:rPr lang="en-US" sz="2000" dirty="0"/>
              <a:t>DP4 refers to the reads covering the reference forward, reference reverse, alternate forward, alternate reverse bases. </a:t>
            </a:r>
            <a:r>
              <a:rPr lang="en-US" sz="2000" dirty="0" err="1"/>
              <a:t>Eg</a:t>
            </a:r>
            <a:r>
              <a:rPr lang="en-US" sz="2000" dirty="0"/>
              <a:t> DP4=2,3,0,0 means 2 reads are the reference base, forward strand, 3 reference base, reverse strand, and no covering reads have an alternate at that position. The sum of DP4 will not always equal DP due to some reads being of too low quality.</a:t>
            </a:r>
          </a:p>
          <a:p>
            <a:pPr marL="0" indent="0">
              <a:buNone/>
            </a:pPr>
            <a:endParaRPr lang="en-US" sz="2000" dirty="0"/>
          </a:p>
          <a:p>
            <a:pPr marL="0" indent="0">
              <a:buNone/>
            </a:pPr>
            <a:r>
              <a:rPr lang="en-US" sz="2000" dirty="0">
                <a:hlinkClick r:id="rId3"/>
              </a:rPr>
              <a:t>https://github.com/samtools/bcftools/issues/1064</a:t>
            </a: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'(DP4[2]+DP4[3])&gt;9' 5sample.chr10.vcf &gt; min10AD.Whatshap.phased.5sample.vcf </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r>
              <a:rPr lang="en-US" sz="2000" dirty="0"/>
              <a:t>grep -v '#' min50DP4.min10AD.Whatshap.phased.5sample.vcf | </a:t>
            </a:r>
            <a:r>
              <a:rPr lang="en-US" sz="2000" dirty="0" err="1"/>
              <a:t>wc</a:t>
            </a:r>
            <a:r>
              <a:rPr lang="en-US" sz="2000" dirty="0"/>
              <a:t> -l</a:t>
            </a:r>
          </a:p>
          <a:p>
            <a:pPr marL="0" indent="0">
              <a:buNone/>
            </a:pPr>
            <a:r>
              <a:rPr lang="en-US" sz="2000" b="1" dirty="0"/>
              <a:t>345,308 positions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535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7030A0"/>
                </a:solidFill>
              </a:rPr>
              <a:t>11-8-20 Meeting Notes</a:t>
            </a:r>
          </a:p>
          <a:p>
            <a:pPr marL="0" indent="0">
              <a:buNone/>
            </a:pPr>
            <a:r>
              <a:rPr lang="en-US" sz="2000" dirty="0"/>
              <a:t>DP != DP4</a:t>
            </a:r>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‘DP&gt;=50' min10AD.Whatshap.phased.5sample.vcf &gt; min50DP.min10AD.Whatshap.phased.5sample.vcf </a:t>
            </a:r>
          </a:p>
          <a:p>
            <a:pPr marL="0" indent="0">
              <a:buNone/>
            </a:pPr>
            <a:endParaRPr lang="en-US" sz="2000" dirty="0"/>
          </a:p>
          <a:p>
            <a:pPr marL="0" indent="0">
              <a:buNone/>
            </a:pPr>
            <a:r>
              <a:rPr lang="en-US" sz="2000" dirty="0"/>
              <a:t>/home/s_m774/1000GenomeData/</a:t>
            </a:r>
            <a:r>
              <a:rPr lang="en-US" sz="2000" dirty="0" err="1"/>
              <a:t>bcftools</a:t>
            </a:r>
            <a:r>
              <a:rPr lang="en-US" sz="2000" dirty="0"/>
              <a:t> view -</a:t>
            </a:r>
            <a:r>
              <a:rPr lang="en-US" sz="2000" dirty="0" err="1"/>
              <a:t>i</a:t>
            </a:r>
            <a:r>
              <a:rPr lang="en-US" sz="2000" dirty="0"/>
              <a:t> '(DP4[0]+ DP4[1]+ DP4[2]+ DP4[3])&gt;=50' min10AD.Whatshap.phased.5sample.vcf  &gt; min50DP4.min10AD.Whatshap.phased.5sample.vcf </a:t>
            </a:r>
          </a:p>
          <a:p>
            <a:pPr marL="0" indent="0">
              <a:buNone/>
            </a:pPr>
            <a:endParaRPr lang="en-US" sz="2000" dirty="0"/>
          </a:p>
          <a:p>
            <a:pPr marL="0" indent="0">
              <a:buNone/>
            </a:pPr>
            <a:r>
              <a:rPr lang="en-US" sz="2000" dirty="0"/>
              <a:t> </a:t>
            </a:r>
            <a:r>
              <a:rPr lang="en-US" sz="2000" dirty="0" err="1"/>
              <a:t>wc</a:t>
            </a:r>
            <a:r>
              <a:rPr lang="en-US" sz="2000" dirty="0"/>
              <a:t> -l *</a:t>
            </a:r>
          </a:p>
          <a:p>
            <a:pPr marL="0" indent="0">
              <a:buNone/>
            </a:pPr>
            <a:r>
              <a:rPr lang="en-US" sz="2000" dirty="0"/>
              <a:t>   362720 5sample.chr10.vcf</a:t>
            </a:r>
          </a:p>
          <a:p>
            <a:pPr marL="0" indent="0">
              <a:buNone/>
            </a:pPr>
            <a:r>
              <a:rPr lang="en-US" sz="2000" dirty="0"/>
              <a:t>   351643 min10AD.Whatshap.phased.5sample.vcf</a:t>
            </a:r>
          </a:p>
          <a:p>
            <a:pPr marL="0" indent="0">
              <a:buNone/>
            </a:pPr>
            <a:r>
              <a:rPr lang="en-US" sz="2000" dirty="0"/>
              <a:t>   348710 min50DP4.min10AD.Whatshap.phased.5sample.vcf</a:t>
            </a:r>
          </a:p>
          <a:p>
            <a:pPr marL="0" indent="0">
              <a:buNone/>
            </a:pPr>
            <a:r>
              <a:rPr lang="en-US" sz="2000" dirty="0"/>
              <a:t>   349938 min50DP.min10AD.Whatshap.phased.5sample.vcf</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8547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14,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42750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lnSpcReduction="10000"/>
          </a:bodyPr>
          <a:lstStyle/>
          <a:p>
            <a:pPr marL="0" indent="0">
              <a:buNone/>
            </a:pPr>
            <a:r>
              <a:rPr lang="en-US" sz="2000" dirty="0">
                <a:solidFill>
                  <a:srgbClr val="00B050"/>
                </a:solidFill>
              </a:rPr>
              <a:t>1. Phase SNV filtering on DP4 ≥50 and the AD ≥ 10 using </a:t>
            </a:r>
            <a:r>
              <a:rPr lang="en-US" sz="2000" dirty="0" err="1">
                <a:solidFill>
                  <a:srgbClr val="00B050"/>
                </a:solidFill>
              </a:rPr>
              <a:t>Whatshap</a:t>
            </a:r>
            <a:r>
              <a:rPr lang="en-US" sz="2000" dirty="0">
                <a:solidFill>
                  <a:srgbClr val="00B050"/>
                </a:solidFill>
              </a:rPr>
              <a:t> </a:t>
            </a:r>
          </a:p>
          <a:p>
            <a:pPr marL="0" indent="0">
              <a:buNone/>
            </a:pPr>
            <a:r>
              <a:rPr lang="en-US" sz="2000" dirty="0">
                <a:solidFill>
                  <a:srgbClr val="00B050"/>
                </a:solidFill>
              </a:rPr>
              <a:t>2. Phase SNV filtering on DP4 ≥50 and the AD ≥ 10 using HapSeq2</a:t>
            </a:r>
          </a:p>
          <a:p>
            <a:pPr marL="0" indent="0">
              <a:buNone/>
            </a:pPr>
            <a:r>
              <a:rPr lang="en-US" sz="2000" dirty="0">
                <a:solidFill>
                  <a:srgbClr val="00B050"/>
                </a:solidFill>
              </a:rPr>
              <a:t>3. Phase SNV filtering on DP4 ≥50 and the AD ≥ 10 using DBM </a:t>
            </a:r>
          </a:p>
          <a:p>
            <a:pPr marL="0" indent="0">
              <a:buNone/>
            </a:pPr>
            <a:r>
              <a:rPr lang="en-US" sz="2000" dirty="0">
                <a:solidFill>
                  <a:srgbClr val="00B050"/>
                </a:solidFill>
              </a:rPr>
              <a:t>I am creating a batch script for each software to prepare their input and phase them. </a:t>
            </a:r>
          </a:p>
          <a:p>
            <a:pPr marL="0" indent="0">
              <a:buNone/>
            </a:pPr>
            <a:r>
              <a:rPr lang="en-US" sz="2000" dirty="0">
                <a:solidFill>
                  <a:srgbClr val="00B050"/>
                </a:solidFill>
              </a:rPr>
              <a:t>Each package is currently running at:</a:t>
            </a:r>
          </a:p>
          <a:p>
            <a:pPr marL="0" indent="0">
              <a:buNone/>
            </a:pPr>
            <a:r>
              <a:rPr lang="en-US" sz="2000" dirty="0">
                <a:solidFill>
                  <a:srgbClr val="00B050"/>
                </a:solidFill>
              </a:rPr>
              <a:t>/home/s_m774/2ndRun1000GenomeData</a:t>
            </a:r>
          </a:p>
          <a:p>
            <a:pPr marL="0" indent="0">
              <a:buNone/>
            </a:pPr>
            <a:r>
              <a:rPr lang="en-US" sz="2000" dirty="0"/>
              <a:t>4. Do a pairwise comparison of each package</a:t>
            </a:r>
          </a:p>
          <a:p>
            <a:pPr marL="0" indent="0">
              <a:buNone/>
            </a:pPr>
            <a:endParaRPr lang="en-US" sz="2000" dirty="0">
              <a:solidFill>
                <a:srgbClr val="00B050"/>
              </a:solidFill>
            </a:endParaRPr>
          </a:p>
          <a:p>
            <a:pPr marL="0" indent="0">
              <a:buNone/>
            </a:pPr>
            <a:r>
              <a:rPr lang="en-US" sz="2000" dirty="0">
                <a:solidFill>
                  <a:srgbClr val="00B050"/>
                </a:solidFill>
              </a:rPr>
              <a:t>5. Download the NA12878 parents (mother &amp; father) sequencing data </a:t>
            </a:r>
          </a:p>
          <a:p>
            <a:pPr marL="0" indent="0">
              <a:buNone/>
            </a:pPr>
            <a:r>
              <a:rPr lang="en-US" sz="2000" dirty="0">
                <a:solidFill>
                  <a:srgbClr val="00B050"/>
                </a:solidFill>
              </a:rPr>
              <a:t>Complete, see start of included script. Downloaded at:</a:t>
            </a:r>
          </a:p>
          <a:p>
            <a:pPr marL="0" indent="0">
              <a:buNone/>
            </a:pPr>
            <a:r>
              <a:rPr lang="en-US" sz="2000" dirty="0">
                <a:solidFill>
                  <a:srgbClr val="00B050"/>
                </a:solidFill>
              </a:rPr>
              <a:t>/home/s_m774/1000GenomeData</a:t>
            </a:r>
          </a:p>
          <a:p>
            <a:pPr marL="0" indent="0">
              <a:buNone/>
            </a:pPr>
            <a:r>
              <a:rPr lang="en-US" sz="2000" dirty="0">
                <a:solidFill>
                  <a:srgbClr val="00B050"/>
                </a:solidFill>
              </a:rPr>
              <a:t>du -h *</a:t>
            </a:r>
          </a:p>
          <a:p>
            <a:pPr marL="0" indent="0">
              <a:buNone/>
            </a:pPr>
            <a:r>
              <a:rPr lang="en-US" sz="2000" dirty="0">
                <a:solidFill>
                  <a:srgbClr val="00B050"/>
                </a:solidFill>
              </a:rPr>
              <a:t>3.2G    NA12891.chr10.bam</a:t>
            </a:r>
          </a:p>
          <a:p>
            <a:pPr marL="0" indent="0">
              <a:buNone/>
            </a:pPr>
            <a:r>
              <a:rPr lang="en-US" sz="2000" dirty="0">
                <a:solidFill>
                  <a:srgbClr val="00B050"/>
                </a:solidFill>
              </a:rPr>
              <a:t>3.3G    NA12892.chr10.bam</a:t>
            </a:r>
          </a:p>
          <a:p>
            <a:pPr marL="0" indent="0">
              <a:buNone/>
            </a:pPr>
            <a:r>
              <a:rPr lang="en-US" sz="2000" dirty="0"/>
              <a:t>6. Get parents SNV using </a:t>
            </a:r>
            <a:r>
              <a:rPr lang="en-US" sz="2000" dirty="0" err="1"/>
              <a:t>bcftools</a:t>
            </a:r>
            <a:r>
              <a:rPr lang="en-US" sz="2000" dirty="0"/>
              <a:t>, and then haplotype using </a:t>
            </a:r>
            <a:r>
              <a:rPr lang="en-US" sz="2000" dirty="0" err="1"/>
              <a:t>Whatshap</a:t>
            </a:r>
            <a:endParaRPr lang="en-US" sz="2000" dirty="0"/>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11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21,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0447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buNone/>
            </a:pPr>
            <a:endParaRPr lang="en-US" sz="2000" dirty="0"/>
          </a:p>
          <a:p>
            <a:pPr marL="0" indent="0">
              <a:buNone/>
            </a:pPr>
            <a:r>
              <a:rPr lang="en-US" sz="2000" dirty="0"/>
              <a:t>4. Check how to run </a:t>
            </a:r>
            <a:r>
              <a:rPr lang="en-US" sz="2000" dirty="0" err="1">
                <a:solidFill>
                  <a:srgbClr val="1F0DFF"/>
                </a:solidFill>
              </a:rPr>
              <a:t>whatshap</a:t>
            </a:r>
            <a:r>
              <a:rPr lang="en-US" sz="2000" dirty="0"/>
              <a:t>, </a:t>
            </a:r>
            <a:r>
              <a:rPr lang="en-US" sz="2000" dirty="0">
                <a:solidFill>
                  <a:srgbClr val="1F0DFF"/>
                </a:solidFill>
              </a:rPr>
              <a:t>hapseq2</a:t>
            </a:r>
            <a:r>
              <a:rPr lang="en-US" sz="2000" dirty="0"/>
              <a:t> and DBM on pedigree</a:t>
            </a:r>
          </a:p>
          <a:p>
            <a:pPr marL="0" indent="0">
              <a:buNone/>
            </a:pPr>
            <a:r>
              <a:rPr lang="en-US" sz="2000" dirty="0">
                <a:hlinkClick r:id="rId2"/>
              </a:rPr>
              <a:t>https://github.com/ZhiGroup/HapSeq2/blob/master/HapSeq2-Manual.pdf</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hlinkClick r:id="rId3"/>
            </a:endParaRPr>
          </a:p>
          <a:p>
            <a:pPr marL="0" indent="0">
              <a:buNone/>
            </a:pPr>
            <a:endParaRPr lang="en-US" sz="2000" dirty="0">
              <a:hlinkClick r:id="rId3"/>
            </a:endParaRPr>
          </a:p>
          <a:p>
            <a:pPr marL="0" indent="0">
              <a:buNone/>
            </a:pPr>
            <a:r>
              <a:rPr lang="en-US" sz="2000" dirty="0">
                <a:hlinkClick r:id="rId3"/>
              </a:rPr>
              <a:t>https://whatshap.readthedocs.io/en/latest/guide.html#phasing-pedigrees</a:t>
            </a:r>
            <a:endParaRPr lang="en-US" sz="2000" dirty="0"/>
          </a:p>
          <a:p>
            <a:pPr marL="0" indent="0">
              <a:buNone/>
            </a:pPr>
            <a:r>
              <a:rPr lang="en-US" sz="2000" dirty="0" err="1"/>
              <a:t>Whatshap</a:t>
            </a:r>
            <a:r>
              <a:rPr lang="en-US" sz="2000" dirty="0"/>
              <a:t> needs a .ped file created to identify the family</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C3BC923B-7EC3-4EBB-9E45-4DA39F1C0BA9}"/>
              </a:ext>
            </a:extLst>
          </p:cNvPr>
          <p:cNvPicPr>
            <a:picLocks noChangeAspect="1"/>
          </p:cNvPicPr>
          <p:nvPr/>
        </p:nvPicPr>
        <p:blipFill>
          <a:blip r:embed="rId4"/>
          <a:stretch>
            <a:fillRect/>
          </a:stretch>
        </p:blipFill>
        <p:spPr>
          <a:xfrm>
            <a:off x="1066800" y="1524000"/>
            <a:ext cx="5667588" cy="2679618"/>
          </a:xfrm>
          <a:prstGeom prst="rect">
            <a:avLst/>
          </a:prstGeom>
        </p:spPr>
      </p:pic>
    </p:spTree>
    <p:extLst>
      <p:ext uri="{BB962C8B-B14F-4D97-AF65-F5344CB8AC3E}">
        <p14:creationId xmlns:p14="http://schemas.microsoft.com/office/powerpoint/2010/main" val="38572237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450907499"/>
              </p:ext>
            </p:extLst>
          </p:nvPr>
        </p:nvGraphicFramePr>
        <p:xfrm>
          <a:off x="65599" y="397967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63926" y="3418163"/>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474190" y="5677474"/>
            <a:ext cx="7886700" cy="584775"/>
          </a:xfrm>
          <a:prstGeom prst="rect">
            <a:avLst/>
          </a:prstGeom>
          <a:noFill/>
        </p:spPr>
        <p:txBody>
          <a:bodyPr wrap="square" rtlCol="0">
            <a:spAutoFit/>
          </a:bodyPr>
          <a:lstStyle/>
          <a:p>
            <a:r>
              <a:rPr lang="en-US" sz="1600" dirty="0"/>
              <a:t>Sample 1-5: </a:t>
            </a:r>
            <a:r>
              <a:rPr lang="en-US" sz="1600" dirty="0">
                <a:solidFill>
                  <a:srgbClr val="00B050"/>
                </a:solidFill>
              </a:rPr>
              <a:t>NA10837 NA10855 NA12329 NA12752 NA12878 </a:t>
            </a:r>
          </a:p>
          <a:p>
            <a:r>
              <a:rPr lang="en-US" sz="1600" dirty="0"/>
              <a:t>Haplotypes comparisons on two datasets</a:t>
            </a:r>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extLst>
              <p:ext uri="{D42A27DB-BD31-4B8C-83A1-F6EECF244321}">
                <p14:modId xmlns:p14="http://schemas.microsoft.com/office/powerpoint/2010/main" val="783276071"/>
              </p:ext>
            </p:extLst>
          </p:nvPr>
        </p:nvGraphicFramePr>
        <p:xfrm>
          <a:off x="64936" y="1862223"/>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263" y="1300710"/>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1" name="TextBox 10">
            <a:extLst>
              <a:ext uri="{FF2B5EF4-FFF2-40B4-BE49-F238E27FC236}">
                <a16:creationId xmlns:a16="http://schemas.microsoft.com/office/drawing/2014/main" id="{719DC7AF-0CC1-4A44-AC57-A89A48BBDCE9}"/>
              </a:ext>
            </a:extLst>
          </p:cNvPr>
          <p:cNvSpPr txBox="1"/>
          <p:nvPr/>
        </p:nvSpPr>
        <p:spPr>
          <a:xfrm>
            <a:off x="1600200" y="230412"/>
            <a:ext cx="7010400" cy="923330"/>
          </a:xfrm>
          <a:prstGeom prst="rect">
            <a:avLst/>
          </a:prstGeom>
          <a:noFill/>
        </p:spPr>
        <p:txBody>
          <a:bodyPr wrap="square">
            <a:spAutoFit/>
          </a:bodyPr>
          <a:lstStyle/>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p:txBody>
      </p:sp>
    </p:spTree>
    <p:extLst>
      <p:ext uri="{BB962C8B-B14F-4D97-AF65-F5344CB8AC3E}">
        <p14:creationId xmlns:p14="http://schemas.microsoft.com/office/powerpoint/2010/main" val="2528628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060293059"/>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265,023</a:t>
                      </a:r>
                    </a:p>
                  </a:txBody>
                  <a:tcPr/>
                </a:tc>
                <a:tc>
                  <a:txBody>
                    <a:bodyPr/>
                    <a:lstStyle/>
                    <a:p>
                      <a:r>
                        <a:rPr lang="en-US" dirty="0">
                          <a:solidFill>
                            <a:schemeClr val="tx1"/>
                          </a:solidFill>
                        </a:rPr>
                        <a:t>266,269</a:t>
                      </a:r>
                    </a:p>
                  </a:txBody>
                  <a:tcPr/>
                </a:tc>
                <a:tc>
                  <a:txBody>
                    <a:bodyPr/>
                    <a:lstStyle/>
                    <a:p>
                      <a:r>
                        <a:rPr lang="en-US" dirty="0">
                          <a:solidFill>
                            <a:schemeClr val="tx1"/>
                          </a:solidFill>
                        </a:rPr>
                        <a:t>266,269</a:t>
                      </a:r>
                    </a:p>
                  </a:txBody>
                  <a:tcPr/>
                </a:tc>
                <a:tc>
                  <a:txBody>
                    <a:bodyPr/>
                    <a:lstStyle/>
                    <a:p>
                      <a:r>
                        <a:rPr lang="en-US" dirty="0">
                          <a:solidFill>
                            <a:schemeClr val="tx1"/>
                          </a:solidFill>
                        </a:rPr>
                        <a:t>266,949</a:t>
                      </a:r>
                    </a:p>
                  </a:txBody>
                  <a:tcPr/>
                </a:tc>
                <a:tc>
                  <a:txBody>
                    <a:bodyPr/>
                    <a:lstStyle/>
                    <a:p>
                      <a:r>
                        <a:rPr lang="en-US" dirty="0">
                          <a:solidFill>
                            <a:schemeClr val="tx1"/>
                          </a:solidFill>
                        </a:rPr>
                        <a:t>266,110</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175,693</a:t>
                      </a:r>
                    </a:p>
                  </a:txBody>
                  <a:tcPr/>
                </a:tc>
                <a:tc>
                  <a:txBody>
                    <a:bodyPr/>
                    <a:lstStyle/>
                    <a:p>
                      <a:r>
                        <a:rPr lang="en-US" dirty="0">
                          <a:solidFill>
                            <a:schemeClr val="tx1"/>
                          </a:solidFill>
                        </a:rPr>
                        <a:t>176,213</a:t>
                      </a:r>
                    </a:p>
                  </a:txBody>
                  <a:tcPr/>
                </a:tc>
                <a:tc>
                  <a:txBody>
                    <a:bodyPr/>
                    <a:lstStyle/>
                    <a:p>
                      <a:r>
                        <a:rPr lang="en-US" dirty="0">
                          <a:solidFill>
                            <a:schemeClr val="tx1"/>
                          </a:solidFill>
                        </a:rPr>
                        <a:t>177,974</a:t>
                      </a:r>
                    </a:p>
                  </a:txBody>
                  <a:tcPr/>
                </a:tc>
                <a:tc>
                  <a:txBody>
                    <a:bodyPr/>
                    <a:lstStyle/>
                    <a:p>
                      <a:r>
                        <a:rPr lang="en-US" dirty="0">
                          <a:solidFill>
                            <a:schemeClr val="tx1"/>
                          </a:solidFill>
                        </a:rPr>
                        <a:t>177,909.5</a:t>
                      </a:r>
                    </a:p>
                  </a:txBody>
                  <a:tcPr/>
                </a:tc>
                <a:tc>
                  <a:txBody>
                    <a:bodyPr/>
                    <a:lstStyle/>
                    <a:p>
                      <a:r>
                        <a:rPr lang="en-US" dirty="0">
                          <a:solidFill>
                            <a:schemeClr val="tx1"/>
                          </a:solidFill>
                        </a:rPr>
                        <a:t>177,187</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188,156.5</a:t>
                      </a:r>
                    </a:p>
                  </a:txBody>
                  <a:tcPr/>
                </a:tc>
                <a:tc>
                  <a:txBody>
                    <a:bodyPr/>
                    <a:lstStyle/>
                    <a:p>
                      <a:r>
                        <a:rPr lang="en-US" dirty="0"/>
                        <a:t>188,189.5</a:t>
                      </a:r>
                    </a:p>
                  </a:txBody>
                  <a:tcPr/>
                </a:tc>
                <a:tc>
                  <a:txBody>
                    <a:bodyPr/>
                    <a:lstStyle/>
                    <a:p>
                      <a:r>
                        <a:rPr lang="en-US" dirty="0"/>
                        <a:t>189,949.5</a:t>
                      </a:r>
                    </a:p>
                  </a:txBody>
                  <a:tcPr/>
                </a:tc>
                <a:tc>
                  <a:txBody>
                    <a:bodyPr/>
                    <a:lstStyle/>
                    <a:p>
                      <a:r>
                        <a:rPr lang="en-US" dirty="0"/>
                        <a:t>189,770.5</a:t>
                      </a:r>
                    </a:p>
                  </a:txBody>
                  <a:tcPr/>
                </a:tc>
                <a:tc>
                  <a:txBody>
                    <a:bodyPr/>
                    <a:lstStyle/>
                    <a:p>
                      <a:r>
                        <a:rPr lang="en-US" dirty="0"/>
                        <a:t>189,419.5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348k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538868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2988691080"/>
              </p:ext>
            </p:extLst>
          </p:nvPr>
        </p:nvGraphicFramePr>
        <p:xfrm>
          <a:off x="60297" y="562835"/>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276,226.5</a:t>
                      </a:r>
                    </a:p>
                  </a:txBody>
                  <a:tcPr/>
                </a:tc>
                <a:tc>
                  <a:txBody>
                    <a:bodyPr/>
                    <a:lstStyle/>
                    <a:p>
                      <a:r>
                        <a:rPr lang="en-US" dirty="0">
                          <a:solidFill>
                            <a:schemeClr val="tx1"/>
                          </a:solidFill>
                        </a:rPr>
                        <a:t>277,240.5</a:t>
                      </a:r>
                    </a:p>
                  </a:txBody>
                  <a:tcPr/>
                </a:tc>
                <a:tc>
                  <a:txBody>
                    <a:bodyPr/>
                    <a:lstStyle/>
                    <a:p>
                      <a:r>
                        <a:rPr lang="en-US" dirty="0">
                          <a:solidFill>
                            <a:schemeClr val="tx1"/>
                          </a:solidFill>
                        </a:rPr>
                        <a:t>279,301</a:t>
                      </a:r>
                    </a:p>
                  </a:txBody>
                  <a:tcPr/>
                </a:tc>
                <a:tc>
                  <a:txBody>
                    <a:bodyPr/>
                    <a:lstStyle/>
                    <a:p>
                      <a:r>
                        <a:rPr lang="en-US" dirty="0">
                          <a:solidFill>
                            <a:schemeClr val="tx1"/>
                          </a:solidFill>
                        </a:rPr>
                        <a:t>278,325.5</a:t>
                      </a:r>
                    </a:p>
                  </a:txBody>
                  <a:tcPr/>
                </a:tc>
                <a:tc>
                  <a:txBody>
                    <a:bodyPr/>
                    <a:lstStyle/>
                    <a:p>
                      <a:r>
                        <a:rPr lang="en-US" dirty="0">
                          <a:solidFill>
                            <a:schemeClr val="tx1"/>
                          </a:solidFill>
                        </a:rPr>
                        <a:t>277,146</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181,905.5</a:t>
                      </a:r>
                    </a:p>
                  </a:txBody>
                  <a:tcPr/>
                </a:tc>
                <a:tc>
                  <a:txBody>
                    <a:bodyPr/>
                    <a:lstStyle/>
                    <a:p>
                      <a:r>
                        <a:rPr lang="en-US" dirty="0">
                          <a:solidFill>
                            <a:schemeClr val="tx1"/>
                          </a:solidFill>
                        </a:rPr>
                        <a:t>181,831</a:t>
                      </a:r>
                    </a:p>
                  </a:txBody>
                  <a:tcPr/>
                </a:tc>
                <a:tc>
                  <a:txBody>
                    <a:bodyPr/>
                    <a:lstStyle/>
                    <a:p>
                      <a:r>
                        <a:rPr lang="en-US" dirty="0">
                          <a:solidFill>
                            <a:schemeClr val="tx1"/>
                          </a:solidFill>
                        </a:rPr>
                        <a:t>185,115.5</a:t>
                      </a:r>
                    </a:p>
                  </a:txBody>
                  <a:tcPr/>
                </a:tc>
                <a:tc>
                  <a:txBody>
                    <a:bodyPr/>
                    <a:lstStyle/>
                    <a:p>
                      <a:r>
                        <a:rPr lang="en-US" dirty="0">
                          <a:solidFill>
                            <a:schemeClr val="tx1"/>
                          </a:solidFill>
                        </a:rPr>
                        <a:t>184,623</a:t>
                      </a:r>
                    </a:p>
                  </a:txBody>
                  <a:tcPr/>
                </a:tc>
                <a:tc>
                  <a:txBody>
                    <a:bodyPr/>
                    <a:lstStyle/>
                    <a:p>
                      <a:r>
                        <a:rPr lang="en-US" dirty="0">
                          <a:solidFill>
                            <a:schemeClr val="tx1"/>
                          </a:solidFill>
                        </a:rPr>
                        <a:t>183,352</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194,713.5</a:t>
                      </a:r>
                    </a:p>
                  </a:txBody>
                  <a:tcPr/>
                </a:tc>
                <a:tc>
                  <a:txBody>
                    <a:bodyPr/>
                    <a:lstStyle/>
                    <a:p>
                      <a:r>
                        <a:rPr lang="en-US" dirty="0"/>
                        <a:t>194,195</a:t>
                      </a:r>
                    </a:p>
                  </a:txBody>
                  <a:tcPr/>
                </a:tc>
                <a:tc>
                  <a:txBody>
                    <a:bodyPr/>
                    <a:lstStyle/>
                    <a:p>
                      <a:r>
                        <a:rPr lang="en-US" dirty="0"/>
                        <a:t>197,071.5</a:t>
                      </a:r>
                    </a:p>
                  </a:txBody>
                  <a:tcPr/>
                </a:tc>
                <a:tc>
                  <a:txBody>
                    <a:bodyPr/>
                    <a:lstStyle/>
                    <a:p>
                      <a:r>
                        <a:rPr lang="en-US" dirty="0"/>
                        <a:t>196,730</a:t>
                      </a:r>
                    </a:p>
                  </a:txBody>
                  <a:tcPr/>
                </a:tc>
                <a:tc>
                  <a:txBody>
                    <a:bodyPr/>
                    <a:lstStyle/>
                    <a:p>
                      <a:r>
                        <a:rPr lang="en-US" dirty="0"/>
                        <a:t>195,709</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58624" y="1322"/>
            <a:ext cx="7886700" cy="584775"/>
          </a:xfrm>
          <a:prstGeom prst="rect">
            <a:avLst/>
          </a:prstGeom>
          <a:noFill/>
        </p:spPr>
        <p:txBody>
          <a:bodyPr wrap="square" rtlCol="0">
            <a:spAutoFit/>
          </a:bodyPr>
          <a:lstStyle/>
          <a:p>
            <a:pPr algn="ctr"/>
            <a:r>
              <a:rPr lang="en-US" sz="3200" dirty="0"/>
              <a:t>Haplotype Pairwise Comparison – </a:t>
            </a:r>
            <a:r>
              <a:rPr lang="en-US" sz="3200" dirty="0">
                <a:solidFill>
                  <a:srgbClr val="00B050"/>
                </a:solidFill>
              </a:rPr>
              <a:t>359k SNV</a:t>
            </a:r>
          </a:p>
        </p:txBody>
      </p:sp>
      <p:sp>
        <p:nvSpPr>
          <p:cNvPr id="10" name="TextBox 9">
            <a:extLst>
              <a:ext uri="{FF2B5EF4-FFF2-40B4-BE49-F238E27FC236}">
                <a16:creationId xmlns:a16="http://schemas.microsoft.com/office/drawing/2014/main" id="{AF380A65-768D-48F3-947F-7F40A71B2E49}"/>
              </a:ext>
            </a:extLst>
          </p:cNvPr>
          <p:cNvSpPr txBox="1"/>
          <p:nvPr/>
        </p:nvSpPr>
        <p:spPr>
          <a:xfrm>
            <a:off x="500032" y="6096000"/>
            <a:ext cx="7886700" cy="338554"/>
          </a:xfrm>
          <a:prstGeom prst="rect">
            <a:avLst/>
          </a:prstGeom>
          <a:noFill/>
        </p:spPr>
        <p:txBody>
          <a:bodyPr wrap="square" rtlCol="0">
            <a:spAutoFit/>
          </a:bodyPr>
          <a:lstStyle/>
          <a:p>
            <a:r>
              <a:rPr lang="en-US" sz="1600" dirty="0"/>
              <a:t>Haplotypes comparisons on all </a:t>
            </a:r>
            <a:r>
              <a:rPr lang="en-US" sz="1600"/>
              <a:t>three datasets</a:t>
            </a:r>
            <a:endParaRPr lang="en-US" sz="1600" dirty="0"/>
          </a:p>
        </p:txBody>
      </p:sp>
      <p:graphicFrame>
        <p:nvGraphicFramePr>
          <p:cNvPr id="3" name="Table 3">
            <a:extLst>
              <a:ext uri="{FF2B5EF4-FFF2-40B4-BE49-F238E27FC236}">
                <a16:creationId xmlns:a16="http://schemas.microsoft.com/office/drawing/2014/main" id="{D586E7F1-2940-4689-90E9-6BDCEB5B6236}"/>
              </a:ext>
            </a:extLst>
          </p:cNvPr>
          <p:cNvGraphicFramePr>
            <a:graphicFrameLocks/>
          </p:cNvGraphicFramePr>
          <p:nvPr/>
        </p:nvGraphicFramePr>
        <p:xfrm>
          <a:off x="65599" y="2596261"/>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31771280"/>
                  </a:ext>
                </a:extLst>
              </a:tr>
            </a:tbl>
          </a:graphicData>
        </a:graphic>
      </p:graphicFrame>
      <p:sp>
        <p:nvSpPr>
          <p:cNvPr id="13" name="TextBox 12">
            <a:extLst>
              <a:ext uri="{FF2B5EF4-FFF2-40B4-BE49-F238E27FC236}">
                <a16:creationId xmlns:a16="http://schemas.microsoft.com/office/drawing/2014/main" id="{B4DE0017-68C9-4D28-9CC1-CFC3D375E5D8}"/>
              </a:ext>
            </a:extLst>
          </p:cNvPr>
          <p:cNvSpPr txBox="1"/>
          <p:nvPr/>
        </p:nvSpPr>
        <p:spPr>
          <a:xfrm>
            <a:off x="663926" y="2034748"/>
            <a:ext cx="7886700" cy="584775"/>
          </a:xfrm>
          <a:prstGeom prst="rect">
            <a:avLst/>
          </a:prstGeom>
          <a:noFill/>
        </p:spPr>
        <p:txBody>
          <a:bodyPr wrap="square" rtlCol="0">
            <a:spAutoFit/>
          </a:bodyPr>
          <a:lstStyle/>
          <a:p>
            <a:pPr algn="ctr"/>
            <a:r>
              <a:rPr lang="en-US" sz="3200" dirty="0"/>
              <a:t>Haplotype Pairwise Comparison – 628 SNV</a:t>
            </a:r>
          </a:p>
        </p:txBody>
      </p:sp>
      <p:graphicFrame>
        <p:nvGraphicFramePr>
          <p:cNvPr id="15" name="Table 3">
            <a:extLst>
              <a:ext uri="{FF2B5EF4-FFF2-40B4-BE49-F238E27FC236}">
                <a16:creationId xmlns:a16="http://schemas.microsoft.com/office/drawing/2014/main" id="{F58E025B-73A0-452D-98A1-13BC7EDEA1E6}"/>
              </a:ext>
            </a:extLst>
          </p:cNvPr>
          <p:cNvGraphicFramePr>
            <a:graphicFrameLocks/>
          </p:cNvGraphicFramePr>
          <p:nvPr/>
        </p:nvGraphicFramePr>
        <p:xfrm>
          <a:off x="86801" y="4556296"/>
          <a:ext cx="8991600" cy="14833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561949726"/>
                    </a:ext>
                  </a:extLst>
                </a:gridCol>
                <a:gridCol w="1264920">
                  <a:extLst>
                    <a:ext uri="{9D8B030D-6E8A-4147-A177-3AD203B41FA5}">
                      <a16:colId xmlns:a16="http://schemas.microsoft.com/office/drawing/2014/main" val="2461927946"/>
                    </a:ext>
                  </a:extLst>
                </a:gridCol>
                <a:gridCol w="1264920">
                  <a:extLst>
                    <a:ext uri="{9D8B030D-6E8A-4147-A177-3AD203B41FA5}">
                      <a16:colId xmlns:a16="http://schemas.microsoft.com/office/drawing/2014/main" val="3929086859"/>
                    </a:ext>
                  </a:extLst>
                </a:gridCol>
                <a:gridCol w="1264920">
                  <a:extLst>
                    <a:ext uri="{9D8B030D-6E8A-4147-A177-3AD203B41FA5}">
                      <a16:colId xmlns:a16="http://schemas.microsoft.com/office/drawing/2014/main" val="2241096614"/>
                    </a:ext>
                  </a:extLst>
                </a:gridCol>
                <a:gridCol w="1264920">
                  <a:extLst>
                    <a:ext uri="{9D8B030D-6E8A-4147-A177-3AD203B41FA5}">
                      <a16:colId xmlns:a16="http://schemas.microsoft.com/office/drawing/2014/main" val="2392230099"/>
                    </a:ext>
                  </a:extLst>
                </a:gridCol>
                <a:gridCol w="1264920">
                  <a:extLst>
                    <a:ext uri="{9D8B030D-6E8A-4147-A177-3AD203B41FA5}">
                      <a16:colId xmlns:a16="http://schemas.microsoft.com/office/drawing/2014/main" val="617271376"/>
                    </a:ext>
                  </a:extLst>
                </a:gridCol>
              </a:tblGrid>
              <a:tr h="370840">
                <a:tc>
                  <a:txBody>
                    <a:bodyPr/>
                    <a:lstStyle/>
                    <a:p>
                      <a:r>
                        <a:rPr lang="en-US" dirty="0"/>
                        <a:t>Agreement</a:t>
                      </a:r>
                    </a:p>
                  </a:txBody>
                  <a:tcPr marL="45720" marR="45720"/>
                </a:tc>
                <a:tc>
                  <a:txBody>
                    <a:bodyPr/>
                    <a:lstStyle/>
                    <a:p>
                      <a:r>
                        <a:rPr lang="en-US" dirty="0"/>
                        <a:t>Sample 1</a:t>
                      </a:r>
                    </a:p>
                  </a:txBody>
                  <a:tcPr marL="45720" marR="45720"/>
                </a:tc>
                <a:tc>
                  <a:txBody>
                    <a:bodyPr/>
                    <a:lstStyle/>
                    <a:p>
                      <a:r>
                        <a:rPr lang="en-US" dirty="0"/>
                        <a:t>Sample 2</a:t>
                      </a:r>
                    </a:p>
                  </a:txBody>
                  <a:tcPr marL="45720" marR="45720"/>
                </a:tc>
                <a:tc>
                  <a:txBody>
                    <a:bodyPr/>
                    <a:lstStyle/>
                    <a:p>
                      <a:r>
                        <a:rPr lang="en-US" dirty="0"/>
                        <a:t>Sample 3</a:t>
                      </a:r>
                    </a:p>
                  </a:txBody>
                  <a:tcPr marL="45720" marR="45720"/>
                </a:tc>
                <a:tc>
                  <a:txBody>
                    <a:bodyPr/>
                    <a:lstStyle/>
                    <a:p>
                      <a:r>
                        <a:rPr lang="en-US" dirty="0"/>
                        <a:t>Sample 4</a:t>
                      </a:r>
                    </a:p>
                  </a:txBody>
                  <a:tcPr marL="45720" marR="45720"/>
                </a:tc>
                <a:tc>
                  <a:txBody>
                    <a:bodyPr/>
                    <a:lstStyle/>
                    <a:p>
                      <a:r>
                        <a:rPr lang="en-US" dirty="0"/>
                        <a:t>Sample 5</a:t>
                      </a:r>
                    </a:p>
                  </a:txBody>
                  <a:tcPr marL="45720" marR="45720"/>
                </a:tc>
                <a:extLst>
                  <a:ext uri="{0D108BD9-81ED-4DB2-BD59-A6C34878D82A}">
                    <a16:rowId xmlns:a16="http://schemas.microsoft.com/office/drawing/2014/main" val="2939071277"/>
                  </a:ext>
                </a:extLst>
              </a:tr>
              <a:tr h="370840">
                <a:tc>
                  <a:txBody>
                    <a:bodyPr/>
                    <a:lstStyle/>
                    <a:p>
                      <a:r>
                        <a:rPr lang="en-US" dirty="0"/>
                        <a:t>WhatsHap vs Hapseq2</a:t>
                      </a:r>
                    </a:p>
                  </a:txBody>
                  <a:tcPr marL="45720" marR="45720"/>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1593095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WhatsHap vs DBM</a:t>
                      </a:r>
                    </a:p>
                  </a:txBody>
                  <a:tcPr marL="45720" marR="45720"/>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80184326"/>
                  </a:ext>
                </a:extLst>
              </a:tr>
              <a:tr h="370840">
                <a:tc>
                  <a:txBody>
                    <a:bodyPr/>
                    <a:lstStyle/>
                    <a:p>
                      <a:r>
                        <a:rPr lang="en-US" dirty="0"/>
                        <a:t>Hapseq2 vs DBM</a:t>
                      </a:r>
                    </a:p>
                  </a:txBody>
                  <a:tcPr marL="45720" marR="45720"/>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17" name="TextBox 16">
            <a:extLst>
              <a:ext uri="{FF2B5EF4-FFF2-40B4-BE49-F238E27FC236}">
                <a16:creationId xmlns:a16="http://schemas.microsoft.com/office/drawing/2014/main" id="{4FF65E23-80BB-488C-A001-5CD86C38B65F}"/>
              </a:ext>
            </a:extLst>
          </p:cNvPr>
          <p:cNvSpPr txBox="1"/>
          <p:nvPr/>
        </p:nvSpPr>
        <p:spPr>
          <a:xfrm>
            <a:off x="685128" y="3994783"/>
            <a:ext cx="7886700" cy="584775"/>
          </a:xfrm>
          <a:prstGeom prst="rect">
            <a:avLst/>
          </a:prstGeom>
          <a:noFill/>
        </p:spPr>
        <p:txBody>
          <a:bodyPr wrap="square" rtlCol="0">
            <a:spAutoFit/>
          </a:bodyPr>
          <a:lstStyle/>
          <a:p>
            <a:pPr algn="ctr"/>
            <a:r>
              <a:rPr lang="en-US" sz="3200" dirty="0"/>
              <a:t>Haplotype Pairwise Comparison – 120 SNV</a:t>
            </a:r>
          </a:p>
        </p:txBody>
      </p:sp>
    </p:spTree>
    <p:extLst>
      <p:ext uri="{BB962C8B-B14F-4D97-AF65-F5344CB8AC3E}">
        <p14:creationId xmlns:p14="http://schemas.microsoft.com/office/powerpoint/2010/main" val="3743486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dirty="0">
                <a:solidFill>
                  <a:srgbClr val="00B050"/>
                </a:solidFill>
              </a:rPr>
              <a:t>1. Phase the new filtered SNV using </a:t>
            </a:r>
            <a:r>
              <a:rPr lang="en-US" sz="2000" dirty="0" err="1">
                <a:solidFill>
                  <a:srgbClr val="00B050"/>
                </a:solidFill>
              </a:rPr>
              <a:t>Whatshap</a:t>
            </a:r>
            <a:r>
              <a:rPr lang="en-US" sz="2000" dirty="0">
                <a:solidFill>
                  <a:srgbClr val="00B050"/>
                </a:solidFill>
              </a:rPr>
              <a:t>, Hapseq2, DBM </a:t>
            </a:r>
          </a:p>
          <a:p>
            <a:pPr marL="0" indent="0">
              <a:buNone/>
            </a:pPr>
            <a:r>
              <a:rPr lang="en-US" sz="2000" dirty="0">
                <a:solidFill>
                  <a:srgbClr val="00B050"/>
                </a:solidFill>
              </a:rPr>
              <a:t>(DP4 ≥50, AD ≥ 10 filtered SNV)</a:t>
            </a:r>
          </a:p>
          <a:p>
            <a:pPr marL="0" indent="0">
              <a:buNone/>
            </a:pPr>
            <a:r>
              <a:rPr lang="en-US" sz="2000" dirty="0">
                <a:solidFill>
                  <a:srgbClr val="00B050"/>
                </a:solidFill>
              </a:rPr>
              <a:t>Complete, script included 1000GenomePhasing.2020.11.22.txt</a:t>
            </a:r>
          </a:p>
          <a:p>
            <a:pPr marL="0" indent="0">
              <a:buNone/>
            </a:pPr>
            <a:endParaRPr lang="en-US" sz="2000" dirty="0">
              <a:solidFill>
                <a:srgbClr val="00B050"/>
              </a:solidFill>
            </a:endParaRPr>
          </a:p>
          <a:p>
            <a:pPr marL="0" indent="0">
              <a:buNone/>
            </a:pPr>
            <a:r>
              <a:rPr lang="en-US" sz="2000" dirty="0">
                <a:solidFill>
                  <a:srgbClr val="00B050"/>
                </a:solidFill>
              </a:rPr>
              <a:t>2. Do a pairwise comparison of each package</a:t>
            </a:r>
          </a:p>
          <a:p>
            <a:pPr marL="0" indent="0">
              <a:buNone/>
            </a:pPr>
            <a:r>
              <a:rPr lang="en-US" sz="2000" dirty="0">
                <a:solidFill>
                  <a:srgbClr val="00B050"/>
                </a:solidFill>
              </a:rPr>
              <a:t>Complete see results compared to previous results on slide 232</a:t>
            </a:r>
          </a:p>
          <a:p>
            <a:pPr marL="0" marR="0" indent="0" algn="l" rtl="0" eaLnBrk="1" fontAlgn="auto" latinLnBrk="0" hangingPunct="1">
              <a:spcBef>
                <a:spcPts val="0"/>
              </a:spcBef>
              <a:spcAft>
                <a:spcPts val="0"/>
              </a:spcAft>
              <a:buNone/>
            </a:pPr>
            <a:endParaRPr lang="en-US" sz="1800" b="0" i="0" u="none" strike="noStrike" kern="1200" dirty="0">
              <a:solidFill>
                <a:srgbClr val="00B050"/>
              </a:solidFill>
              <a:effectLst/>
              <a:latin typeface="Calibri" panose="020F0502020204030204" pitchFamily="34" charset="0"/>
            </a:endParaRPr>
          </a:p>
          <a:p>
            <a:pPr marL="0" marR="0" indent="0" algn="l" rtl="0" eaLnBrk="1" fontAlgn="auto" latinLnBrk="0" hangingPunct="1">
              <a:spcBef>
                <a:spcPts val="0"/>
              </a:spcBef>
              <a:spcAft>
                <a:spcPts val="0"/>
              </a:spcAft>
              <a:buNone/>
            </a:pPr>
            <a:r>
              <a:rPr lang="en-US" sz="1800" i="0" u="none" strike="noStrike" kern="1200" dirty="0" err="1">
                <a:solidFill>
                  <a:srgbClr val="1F0DFF"/>
                </a:solidFill>
                <a:effectLst/>
                <a:latin typeface="Calibri" panose="020F0502020204030204" pitchFamily="34" charset="0"/>
              </a:rPr>
              <a:t>Whatshap</a:t>
            </a:r>
            <a:r>
              <a:rPr lang="en-US" sz="1800" i="0" u="none" strike="noStrike" kern="1200" dirty="0">
                <a:solidFill>
                  <a:srgbClr val="1F0DFF"/>
                </a:solidFill>
                <a:effectLst/>
                <a:latin typeface="Calibri" panose="020F0502020204030204" pitchFamily="34" charset="0"/>
              </a:rPr>
              <a:t> vs Hapseq2	-12k improvement</a:t>
            </a:r>
          </a:p>
          <a:p>
            <a:pPr marL="0" marR="0" indent="0" algn="l" rtl="0" eaLnBrk="1" fontAlgn="auto"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WhatsHap vs DBM		</a:t>
            </a:r>
            <a:r>
              <a:rPr lang="en-US" sz="1800" dirty="0">
                <a:solidFill>
                  <a:srgbClr val="1F0DFF"/>
                </a:solidFill>
                <a:latin typeface="Calibri" panose="020F0502020204030204" pitchFamily="34" charset="0"/>
              </a:rPr>
              <a:t>-5k</a:t>
            </a:r>
            <a:r>
              <a:rPr lang="en-US" sz="1800" i="0" u="none" strike="noStrike" kern="1200" dirty="0">
                <a:solidFill>
                  <a:srgbClr val="1F0DFF"/>
                </a:solidFill>
                <a:effectLst/>
                <a:latin typeface="Calibri" panose="020F0502020204030204" pitchFamily="34" charset="0"/>
              </a:rPr>
              <a:t> improvement</a:t>
            </a:r>
            <a:endParaRPr lang="en-US" sz="1800" i="0" u="none" strike="noStrike" dirty="0">
              <a:solidFill>
                <a:srgbClr val="1F0DFF"/>
              </a:solidFill>
              <a:effectLst/>
              <a:latin typeface="Arial" panose="020B0604020202020204" pitchFamily="34" charset="0"/>
            </a:endParaRPr>
          </a:p>
          <a:p>
            <a:pPr marL="0" indent="0" algn="l" rtl="0" eaLnBrk="1" fontAlgn="t" latinLnBrk="0" hangingPunct="1">
              <a:spcBef>
                <a:spcPts val="0"/>
              </a:spcBef>
              <a:spcAft>
                <a:spcPts val="0"/>
              </a:spcAft>
              <a:buNone/>
            </a:pPr>
            <a:r>
              <a:rPr lang="en-US" sz="1800" i="0" u="none" strike="noStrike" kern="1200" dirty="0">
                <a:solidFill>
                  <a:srgbClr val="1F0DFF"/>
                </a:solidFill>
                <a:effectLst/>
                <a:latin typeface="Calibri" panose="020F0502020204030204" pitchFamily="34" charset="0"/>
              </a:rPr>
              <a:t>Hapseq2 vs DBM		-6k improvement</a:t>
            </a:r>
            <a:endParaRPr lang="en-US" sz="2000" dirty="0">
              <a:solidFill>
                <a:srgbClr val="1F0DFF"/>
              </a:solidFill>
            </a:endParaRPr>
          </a:p>
          <a:p>
            <a:pPr marL="0" indent="0">
              <a:buNone/>
            </a:pPr>
            <a:endParaRPr lang="en-US" sz="2000" dirty="0">
              <a:solidFill>
                <a:srgbClr val="00B050"/>
              </a:solidFill>
            </a:endParaRPr>
          </a:p>
          <a:p>
            <a:pPr marL="0" indent="0">
              <a:buNone/>
            </a:pPr>
            <a:r>
              <a:rPr lang="en-US" sz="2000" dirty="0">
                <a:solidFill>
                  <a:srgbClr val="00B050"/>
                </a:solidFill>
              </a:rPr>
              <a:t>3. Extract a known truth haplotype from NA12878 (ShapeIt2)</a:t>
            </a:r>
          </a:p>
          <a:p>
            <a:pPr marL="0" indent="0">
              <a:buNone/>
            </a:pPr>
            <a:r>
              <a:rPr lang="en-US" sz="2000" dirty="0">
                <a:solidFill>
                  <a:srgbClr val="00B050"/>
                </a:solidFill>
              </a:rPr>
              <a:t>Complete here:</a:t>
            </a:r>
          </a:p>
          <a:p>
            <a:pPr marL="0" indent="0">
              <a:buNone/>
            </a:pPr>
            <a:r>
              <a:rPr lang="en-US" sz="2000" dirty="0">
                <a:solidFill>
                  <a:srgbClr val="00B050"/>
                </a:solidFill>
              </a:rPr>
              <a:t>/home/s_m774/1000GenomeData/shapeit2</a:t>
            </a:r>
          </a:p>
          <a:p>
            <a:pPr marL="0" indent="0">
              <a:buNone/>
            </a:pPr>
            <a:r>
              <a:rPr lang="en-US" sz="2000" dirty="0">
                <a:solidFill>
                  <a:srgbClr val="00B050"/>
                </a:solidFill>
              </a:rPr>
              <a:t>See included script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12814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sample1&lt;-</a:t>
            </a:r>
            <a:r>
              <a:rPr lang="en-US" sz="2000" dirty="0" err="1">
                <a:solidFill>
                  <a:srgbClr val="00B050"/>
                </a:solidFill>
              </a:rPr>
              <a:t>read.table</a:t>
            </a:r>
            <a:r>
              <a:rPr lang="en-US" sz="2000" dirty="0">
                <a:solidFill>
                  <a:srgbClr val="00B050"/>
                </a:solidFill>
              </a:rPr>
              <a:t>("10837.dbm.hapseq2.whatshap.6col.txt", header=F)</a:t>
            </a:r>
          </a:p>
          <a:p>
            <a:pPr marL="0" indent="0">
              <a:buNone/>
            </a:pPr>
            <a:r>
              <a:rPr lang="en-US" sz="2000" dirty="0">
                <a:solidFill>
                  <a:srgbClr val="00B050"/>
                </a:solidFill>
              </a:rPr>
              <a:t>s1.dash.index&lt;-which(sample1[, 5]=="-" | sample1[, 6]=="-" )</a:t>
            </a:r>
          </a:p>
          <a:p>
            <a:pPr marL="0" indent="0">
              <a:buNone/>
            </a:pPr>
            <a:r>
              <a:rPr lang="en-US" sz="2000" dirty="0">
                <a:solidFill>
                  <a:srgbClr val="00B050"/>
                </a:solidFill>
              </a:rPr>
              <a:t>sum(is.na(s1.dash.index)) # 0</a:t>
            </a:r>
          </a:p>
          <a:p>
            <a:pPr marL="0" indent="0">
              <a:buNone/>
            </a:pPr>
            <a:r>
              <a:rPr lang="en-US" sz="2000" dirty="0">
                <a:solidFill>
                  <a:srgbClr val="00B050"/>
                </a:solidFill>
              </a:rPr>
              <a:t>length(s1.dash.index)</a:t>
            </a:r>
          </a:p>
          <a:p>
            <a:pPr marL="0" indent="0">
              <a:buNone/>
            </a:pPr>
            <a:r>
              <a:rPr lang="en-US" sz="2000" dirty="0">
                <a:solidFill>
                  <a:srgbClr val="00B050"/>
                </a:solidFill>
              </a:rPr>
              <a:t>sample1.v2&lt;-sample1[-s1.dash.index, ]</a:t>
            </a:r>
          </a:p>
          <a:p>
            <a:pPr marL="0" indent="0">
              <a:buNone/>
            </a:pPr>
            <a:r>
              <a:rPr lang="en-US" sz="2000" dirty="0">
                <a:solidFill>
                  <a:srgbClr val="00B050"/>
                </a:solidFill>
              </a:rPr>
              <a:t>dim(sample1.v2)</a:t>
            </a:r>
          </a:p>
          <a:p>
            <a:pPr marL="0" indent="0">
              <a:buNone/>
            </a:pPr>
            <a:r>
              <a:rPr lang="en-US" sz="2000" dirty="0">
                <a:solidFill>
                  <a:srgbClr val="00B050"/>
                </a:solidFill>
              </a:rPr>
              <a:t># Save results in a "text" file with columns separated by "\t" , that is, </a:t>
            </a:r>
            <a:r>
              <a:rPr lang="en-US" sz="2000" dirty="0" err="1">
                <a:solidFill>
                  <a:srgbClr val="00B050"/>
                </a:solidFill>
              </a:rPr>
              <a:t>sep</a:t>
            </a:r>
            <a:r>
              <a:rPr lang="en-US" sz="2000" dirty="0">
                <a:solidFill>
                  <a:srgbClr val="00B050"/>
                </a:solidFill>
              </a:rPr>
              <a:t>="\t"</a:t>
            </a:r>
          </a:p>
          <a:p>
            <a:pPr marL="0" indent="0">
              <a:buNone/>
            </a:pPr>
            <a:r>
              <a:rPr lang="en-US" sz="2000" dirty="0" err="1">
                <a:solidFill>
                  <a:srgbClr val="00B050"/>
                </a:solidFill>
              </a:rPr>
              <a:t>write.table</a:t>
            </a:r>
            <a:r>
              <a:rPr lang="en-US" sz="2000" dirty="0">
                <a:solidFill>
                  <a:srgbClr val="00B050"/>
                </a:solidFill>
              </a:rPr>
              <a:t>(sample1.v2, "10837.dbm.hapseq2.whatshap.6col.v2.txt",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="\t")</a:t>
            </a:r>
          </a:p>
          <a:p>
            <a:pPr marL="0" indent="0">
              <a:buNone/>
            </a:pPr>
            <a:r>
              <a:rPr lang="en-US" sz="2000" dirty="0">
                <a:solidFill>
                  <a:srgbClr val="00B050"/>
                </a:solidFill>
              </a:rPr>
              <a:t># Use the newly modified "v2" (with "--" removed) to do the genotype and haplotype comparison.</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7895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lgn="ctr">
              <a:buNone/>
            </a:pPr>
            <a:r>
              <a:rPr lang="en-US" sz="2000" dirty="0">
                <a:solidFill>
                  <a:srgbClr val="00B050"/>
                </a:solidFill>
              </a:rPr>
              <a:t>Meeting notes</a:t>
            </a:r>
          </a:p>
          <a:p>
            <a:pPr marL="0" indent="0">
              <a:buNone/>
            </a:pPr>
            <a:r>
              <a:rPr lang="en-US" sz="2000" dirty="0">
                <a:solidFill>
                  <a:srgbClr val="00B050"/>
                </a:solidFill>
              </a:rPr>
              <a:t>## DBM vs. HapSeq2</a:t>
            </a:r>
          </a:p>
          <a:p>
            <a:pPr marL="0" indent="0">
              <a:buNone/>
            </a:pPr>
            <a:r>
              <a:rPr lang="en-US" sz="2000" dirty="0">
                <a:solidFill>
                  <a:srgbClr val="00B050"/>
                </a:solidFill>
              </a:rPr>
              <a:t>s1.x1&lt;-(sum(sample1[,1]==sample1[,3])+ sum(sample1[,2]==sample1[,4]))/2</a:t>
            </a:r>
          </a:p>
          <a:p>
            <a:pPr marL="0" indent="0">
              <a:buNone/>
            </a:pPr>
            <a:r>
              <a:rPr lang="en-US" sz="2000" dirty="0">
                <a:solidFill>
                  <a:srgbClr val="00B050"/>
                </a:solidFill>
              </a:rPr>
              <a:t>s1.x2&lt;-(sum(sample1[,1]==sample1[,4])+ sum(sample1[,2]==sample1[,3]))/2</a:t>
            </a:r>
          </a:p>
          <a:p>
            <a:pPr marL="0" indent="0">
              <a:buNone/>
            </a:pPr>
            <a:r>
              <a:rPr lang="en-US" sz="2000" dirty="0">
                <a:solidFill>
                  <a:srgbClr val="00B050"/>
                </a:solidFill>
              </a:rPr>
              <a:t>s1.max&lt;-max(s1.x1, s1.x2)</a:t>
            </a:r>
          </a:p>
          <a:p>
            <a:pPr marL="0" indent="0">
              <a:buNone/>
            </a:pPr>
            <a:r>
              <a:rPr lang="en-US" sz="2000" dirty="0">
                <a:solidFill>
                  <a:srgbClr val="00B050"/>
                </a:solidFill>
              </a:rPr>
              <a:t>s2.max&lt;-max(s2.x1, s2.x2)</a:t>
            </a:r>
          </a:p>
          <a:p>
            <a:pPr marL="0" indent="0">
              <a:buNone/>
            </a:pPr>
            <a:r>
              <a:rPr lang="en-US" sz="2000" dirty="0">
                <a:solidFill>
                  <a:srgbClr val="00B050"/>
                </a:solidFill>
              </a:rPr>
              <a:t>all.5s.max&lt;-c(s1.max, s2.max, ... )</a:t>
            </a:r>
          </a:p>
          <a:p>
            <a:pPr marL="0" indent="0">
              <a:buNone/>
            </a:pPr>
            <a:r>
              <a:rPr lang="en-US" sz="2000" dirty="0">
                <a:solidFill>
                  <a:srgbClr val="00B050"/>
                </a:solidFill>
              </a:rPr>
              <a:t>print(all.5s.max)</a:t>
            </a:r>
          </a:p>
          <a:p>
            <a:pPr marL="0" indent="0">
              <a:buNone/>
            </a:pPr>
            <a:r>
              <a:rPr lang="en-US" sz="2000" dirty="0" err="1">
                <a:solidFill>
                  <a:srgbClr val="00B050"/>
                </a:solidFill>
              </a:rPr>
              <a:t>write.table</a:t>
            </a:r>
            <a:r>
              <a:rPr lang="en-US" sz="2000" dirty="0">
                <a:solidFill>
                  <a:srgbClr val="00B050"/>
                </a:solidFill>
              </a:rPr>
              <a:t>(all.5s.max, "all.5s.max.csv",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 Save results in a "CSV" file with columns separated by "," that is, </a:t>
            </a:r>
            <a:r>
              <a:rPr lang="en-US" sz="2000" dirty="0" err="1">
                <a:solidFill>
                  <a:srgbClr val="00B050"/>
                </a:solidFill>
              </a:rPr>
              <a:t>sep</a:t>
            </a:r>
            <a:r>
              <a:rPr lang="en-US" sz="2000" dirty="0">
                <a:solidFill>
                  <a:srgbClr val="00B050"/>
                </a:solidFill>
              </a:rPr>
              <a:t>=",".</a:t>
            </a:r>
          </a:p>
          <a:p>
            <a:pPr marL="0" indent="0">
              <a:buNone/>
            </a:pPr>
            <a:r>
              <a:rPr lang="en-US" sz="2000" dirty="0">
                <a:solidFill>
                  <a:srgbClr val="00B050"/>
                </a:solidFill>
              </a:rPr>
              <a:t>mat&lt;-matrix(c(1:12), </a:t>
            </a:r>
            <a:r>
              <a:rPr lang="en-US" sz="2000" dirty="0" err="1">
                <a:solidFill>
                  <a:srgbClr val="00B050"/>
                </a:solidFill>
              </a:rPr>
              <a:t>nrow</a:t>
            </a:r>
            <a:r>
              <a:rPr lang="en-US" sz="2000" dirty="0">
                <a:solidFill>
                  <a:srgbClr val="00B050"/>
                </a:solidFill>
              </a:rPr>
              <a:t>=3)</a:t>
            </a:r>
          </a:p>
          <a:p>
            <a:pPr marL="0" indent="0">
              <a:buNone/>
            </a:pPr>
            <a:r>
              <a:rPr lang="en-US" sz="2000" dirty="0" err="1">
                <a:solidFill>
                  <a:srgbClr val="00B050"/>
                </a:solidFill>
              </a:rPr>
              <a:t>write.table</a:t>
            </a:r>
            <a:r>
              <a:rPr lang="en-US" sz="2000" dirty="0">
                <a:solidFill>
                  <a:srgbClr val="00B050"/>
                </a:solidFill>
              </a:rPr>
              <a:t>(mat, file="mat.csv", quote=F, </a:t>
            </a:r>
            <a:r>
              <a:rPr lang="en-US" sz="2000" dirty="0" err="1">
                <a:solidFill>
                  <a:srgbClr val="00B050"/>
                </a:solidFill>
              </a:rPr>
              <a:t>row.names</a:t>
            </a:r>
            <a:r>
              <a:rPr lang="en-US" sz="2000" dirty="0">
                <a:solidFill>
                  <a:srgbClr val="00B050"/>
                </a:solidFill>
              </a:rPr>
              <a:t>=F, </a:t>
            </a:r>
            <a:r>
              <a:rPr lang="en-US" sz="2000" dirty="0" err="1">
                <a:solidFill>
                  <a:srgbClr val="00B050"/>
                </a:solidFill>
              </a:rPr>
              <a:t>col.names</a:t>
            </a:r>
            <a:r>
              <a:rPr lang="en-US" sz="2000" dirty="0">
                <a:solidFill>
                  <a:srgbClr val="00B050"/>
                </a:solidFill>
              </a:rPr>
              <a:t>=F, </a:t>
            </a:r>
            <a:r>
              <a:rPr lang="en-US" sz="2000" dirty="0" err="1">
                <a:solidFill>
                  <a:srgbClr val="00B050"/>
                </a:solidFill>
              </a:rPr>
              <a:t>sep</a:t>
            </a:r>
            <a:r>
              <a:rPr lang="en-US" sz="2000" dirty="0">
                <a:solidFill>
                  <a:srgbClr val="00B050"/>
                </a:solidFill>
              </a:rPr>
              <a: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91665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a:bodyPr>
          <a:lstStyle/>
          <a:p>
            <a:r>
              <a:rPr lang="en-US" sz="4800" b="1" dirty="0">
                <a:solidFill>
                  <a:schemeClr val="bg1"/>
                </a:solidFill>
              </a:rPr>
              <a:t> November 28, 2020 Meeting @ 8pm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7432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8"/>
            <a:ext cx="8588272" cy="6248400"/>
          </a:xfrm>
        </p:spPr>
        <p:txBody>
          <a:bodyPr>
            <a:normAutofit/>
          </a:bodyPr>
          <a:lstStyle/>
          <a:p>
            <a:pPr marL="0" indent="0">
              <a:buNone/>
            </a:pPr>
            <a:r>
              <a:rPr lang="en-US" sz="2000">
                <a:solidFill>
                  <a:srgbClr val="00B050"/>
                </a:solidFill>
              </a:rPr>
              <a:t>. </a:t>
            </a:r>
            <a:r>
              <a:rPr lang="en-US" sz="2000" dirty="0">
                <a:solidFill>
                  <a:srgbClr val="00B050"/>
                </a:solidFill>
              </a:rPr>
              <a:t>Download the NA12878 haplotype based on the 2017 paper (see last meeting announcement), check page 9 Data availability part</a:t>
            </a:r>
          </a:p>
          <a:p>
            <a:pPr marL="0" indent="0">
              <a:buNone/>
            </a:pPr>
            <a:r>
              <a:rPr lang="en-US" sz="2000" dirty="0">
                <a:solidFill>
                  <a:srgbClr val="00B050"/>
                </a:solidFill>
              </a:rPr>
              <a:t>2017 Paper: "Dense and accurate whole-chromosome haplotyping of individual </a:t>
            </a:r>
            <a:r>
              <a:rPr lang="en-US" sz="2000" dirty="0" err="1">
                <a:solidFill>
                  <a:srgbClr val="00B050"/>
                </a:solidFill>
              </a:rPr>
              <a:t>genomes"David</a:t>
            </a:r>
            <a:r>
              <a:rPr lang="en-US" sz="2000" dirty="0">
                <a:solidFill>
                  <a:srgbClr val="00B050"/>
                </a:solidFill>
              </a:rPr>
              <a:t> Porubsky1,8, Shilpa Garg2,3,4, Ashley D. Sanders5,6, Jan O. Korbel 5, Victor Guryev1,Peter M. Lansdorp1,6,7 &amp; Tobias </a:t>
            </a:r>
            <a:r>
              <a:rPr lang="en-US" sz="2000" dirty="0" err="1">
                <a:solidFill>
                  <a:srgbClr val="00B050"/>
                </a:solidFill>
              </a:rPr>
              <a:t>Marschall</a:t>
            </a:r>
            <a:r>
              <a:rPr lang="en-US" sz="2000" dirty="0">
                <a:solidFill>
                  <a:srgbClr val="00B050"/>
                </a:solidFill>
              </a:rPr>
              <a:t> 2,3https://www.nature.com/articles/s41467-017-0</a:t>
            </a:r>
          </a:p>
          <a:p>
            <a:pPr marL="0" indent="0">
              <a:buNone/>
            </a:pPr>
            <a:endParaRPr lang="en-US" sz="2000" dirty="0">
              <a:solidFill>
                <a:srgbClr val="00B050"/>
              </a:solidFill>
            </a:endParaRPr>
          </a:p>
          <a:p>
            <a:pPr marL="0" indent="0">
              <a:buNone/>
            </a:pPr>
            <a:r>
              <a:rPr lang="en-US" sz="2000" dirty="0">
                <a:solidFill>
                  <a:srgbClr val="00B050"/>
                </a:solidFill>
              </a:rPr>
              <a:t>. Remove unphased haplotype positions (&gt;=20DP dataset /1000genome/) using R</a:t>
            </a:r>
          </a:p>
          <a:p>
            <a:pPr marL="0" indent="0">
              <a:buNone/>
            </a:pPr>
            <a:r>
              <a:rPr lang="en-US" sz="2000" dirty="0">
                <a:solidFill>
                  <a:srgbClr val="00B050"/>
                </a:solidFill>
              </a:rPr>
              <a:t>. Compare haplotypes</a:t>
            </a:r>
          </a:p>
          <a:p>
            <a:pPr marL="0" indent="0">
              <a:buNone/>
            </a:pPr>
            <a:r>
              <a:rPr lang="en-US" sz="2000" dirty="0">
                <a:solidFill>
                  <a:srgbClr val="00B050"/>
                </a:solidFill>
              </a:rPr>
              <a:t>. Compare genotypes</a:t>
            </a:r>
          </a:p>
          <a:p>
            <a:pPr marL="0" indent="0">
              <a:buNone/>
            </a:pPr>
            <a:endParaRPr lang="en-US" sz="2000" dirty="0">
              <a:solidFill>
                <a:srgbClr val="00B050"/>
              </a:solidFill>
            </a:endParaRPr>
          </a:p>
          <a:p>
            <a:pPr marL="0" indent="0">
              <a:buNone/>
            </a:pPr>
            <a:r>
              <a:rPr lang="en-US" sz="2000" dirty="0">
                <a:solidFill>
                  <a:srgbClr val="00B050"/>
                </a:solidFill>
              </a:rPr>
              <a:t>. Filter Shapeit2 NA12878 to remove "indels"</a:t>
            </a:r>
          </a:p>
          <a:p>
            <a:pPr marL="0" indent="0">
              <a:buNone/>
            </a:pP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22334</TotalTime>
  <Words>25732</Words>
  <Application>Microsoft Office PowerPoint</Application>
  <PresentationFormat>Letter Paper (8.5x11 in)</PresentationFormat>
  <Paragraphs>3306</Paragraphs>
  <Slides>239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239</vt:i4>
      </vt:variant>
    </vt:vector>
  </HeadingPairs>
  <TitlesOfParts>
    <vt:vector size="244" baseType="lpstr">
      <vt:lpstr>Arial</vt:lpstr>
      <vt:lpstr>Calibri</vt:lpstr>
      <vt:lpstr>Calibri Light</vt:lpstr>
      <vt:lpstr>Segoe UI</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October 3, 2020 Meeting @ 6pm</vt:lpstr>
      <vt:lpstr>PowerPoint Presentation</vt:lpstr>
      <vt:lpstr> October 17,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October 31, 2020 Meeting @ 6pm</vt:lpstr>
      <vt:lpstr>PowerPoint Presentation</vt:lpstr>
      <vt:lpstr>PowerPoint Presentation</vt:lpstr>
      <vt:lpstr>PowerPoint Presentation</vt:lpstr>
      <vt:lpstr>PowerPoint Presentation</vt:lpstr>
      <vt:lpstr>PowerPoint Presentation</vt:lpstr>
      <vt:lpstr>PowerPoint Presentation</vt:lpstr>
      <vt:lpstr> November 6,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14, 2020 Meeting @ 6pm</vt:lpstr>
      <vt:lpstr>PowerPoint Presentation</vt:lpstr>
      <vt:lpstr> November 21, 2020 Meeting @ 6pm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November 28, 2020 Meeting @ 8pm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Verified ✔</cp:lastModifiedBy>
  <cp:revision>1208</cp:revision>
  <dcterms:created xsi:type="dcterms:W3CDTF">2019-06-27T19:02:55Z</dcterms:created>
  <dcterms:modified xsi:type="dcterms:W3CDTF">2020-11-30T05:15:51Z</dcterms:modified>
</cp:coreProperties>
</file>